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prId0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0"/>
  </p:sldMasterIdLst>
  <p:sldIdLst>
    <p:sldId id="256" r:id="rId3"/>
    <p:sldId id="257" r:id="rId8"/>
    <p:sldId id="258" r:id="rId11"/>
    <p:sldId id="259" r:id="rId14"/>
    <p:sldId id="260" r:id="rId17"/>
    <p:sldId id="261" r:id="rId20"/>
    <p:sldId id="262" r:id="rId23"/>
    <p:sldId id="263" r:id="rId26"/>
    <p:sldId id="264" r:id="rId29"/>
    <p:sldId id="265" r:id="rId32"/>
    <p:sldId id="266" r:id="rId35"/>
    <p:sldId id="267" r:id="rId38"/>
    <p:sldId id="268" r:id="rId41"/>
    <p:sldId id="269" r:id="rId44"/>
    <p:sldId id="270" r:id="rId47"/>
    <p:sldId id="271" r:id="rId50"/>
  </p:sldIdLst>
  <p:sldSz cx="5690870" cy="7921625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Relationship Type="http://schemas.openxmlformats.org/officeDocument/2006/relationships/slide" Target="/ppt/slides/slide1.xml" Id="rId3" /><Relationship Type="http://schemas.openxmlformats.org/officeDocument/2006/relationships/slide" Target="/ppt/slides/slide2.xml" Id="rId8" /><Relationship Type="http://schemas.openxmlformats.org/officeDocument/2006/relationships/slide" Target="/ppt/slides/slide3.xml" Id="rId11" /><Relationship Type="http://schemas.openxmlformats.org/officeDocument/2006/relationships/slide" Target="/ppt/slides/slide4.xml" Id="rId14" /><Relationship Type="http://schemas.openxmlformats.org/officeDocument/2006/relationships/slide" Target="/ppt/slides/slide5.xml" Id="rId17" /><Relationship Type="http://schemas.openxmlformats.org/officeDocument/2006/relationships/slide" Target="/ppt/slides/slide6.xml" Id="rId20" /><Relationship Type="http://schemas.openxmlformats.org/officeDocument/2006/relationships/slide" Target="/ppt/slides/slide7.xml" Id="rId23" /><Relationship Type="http://schemas.openxmlformats.org/officeDocument/2006/relationships/slide" Target="/ppt/slides/slide8.xml" Id="rId26" /><Relationship Type="http://schemas.openxmlformats.org/officeDocument/2006/relationships/slide" Target="/ppt/slides/slide9.xml" Id="rId29" /><Relationship Type="http://schemas.openxmlformats.org/officeDocument/2006/relationships/slide" Target="/ppt/slides/slide10.xml" Id="rId32" /><Relationship Type="http://schemas.openxmlformats.org/officeDocument/2006/relationships/slide" Target="/ppt/slides/slide11.xml" Id="rId35" /><Relationship Type="http://schemas.openxmlformats.org/officeDocument/2006/relationships/slide" Target="/ppt/slides/slide12.xml" Id="rId38" /><Relationship Type="http://schemas.openxmlformats.org/officeDocument/2006/relationships/slide" Target="/ppt/slides/slide13.xml" Id="rId41" /><Relationship Type="http://schemas.openxmlformats.org/officeDocument/2006/relationships/slide" Target="/ppt/slides/slide14.xml" Id="rId44" /><Relationship Type="http://schemas.openxmlformats.org/officeDocument/2006/relationships/slide" Target="/ppt/slides/slide15.xml" Id="rId47" /><Relationship Type="http://schemas.openxmlformats.org/officeDocument/2006/relationships/slide" Target="/ppt/slides/slide16.xml" Id="rId50" /><Relationship Type="http://schemas.openxmlformats.org/officeDocument/2006/relationships/theme" Target="/ppt/theme/theme1.xml" Id="rI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0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3" name=""/>
        <p:cNvGrpSpPr/>
        <p:nvPr/>
      </p:nvGrpSpPr>
      <p:grpSpPr/>
      <p:sp>
        <p:nvSpPr>
          <p:cNvPr id="4" name=""/>
          <p:cNvSpPr/>
          <p:nvPr>
            <p:ph type="body" idx="10"/>
          </p:nvPr>
        </p:nvSpPr>
        <p:spPr>
          <a:xfrm>
            <a:off x="725170" y="1130300"/>
            <a:ext cx="2286000" cy="20091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6035" rIns="0" bIns="0" anchor="t"/>
          <a:lstStyle/>
          <a:p>
            <a:pPr marL="0" marR="0" indent="0" algn="l">
              <a:lnSpc>
                <a:spcPts val="1800"/>
              </a:lnSpc>
              <a:spcAft>
                <a:spcPts val="13750"/>
              </a:spcAft>
            </a:pPr>
            <a:r>
              <a:rPr lang="fr-FR" sz="1750" b="1" spc="-35">
                <a:solidFill>
                  <a:srgbClr val="050505"/>
                </a:solidFill>
                <a:latin typeface="Calibri" pitchFamily="1" panose="2263545234"/>
              </a:rPr>
              <a:t>Ce que la Bible dit sur ...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1920240" y="3139440"/>
            <a:ext cx="3060700" cy="29851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3200"/>
              </a:lnSpc>
              <a:spcAft>
                <a:spcPts val="0"/>
              </a:spcAft>
            </a:pPr>
            <a:r>
              <a:rPr lang="fr-FR" sz="2900" b="1" spc="-60">
                <a:solidFill>
                  <a:srgbClr val="050505"/>
                </a:solidFill>
                <a:latin typeface="Georgia" pitchFamily="1" panose="2263545234"/>
              </a:rPr>
              <a:t>La résurrection </a:t>
            </a:r>
          </a:p>
          <a:p>
            <a:pPr marL="0" marR="0" indent="0" algn="r">
              <a:lnSpc>
                <a:spcPts val="32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2900" b="1" spc="-20">
                <a:solidFill>
                  <a:srgbClr val="050505"/>
                </a:solidFill>
                <a:latin typeface="Georgia" pitchFamily="1" panose="2263545234"/>
              </a:rPr>
              <a:t>et l’enlèvement </a:t>
            </a:r>
          </a:p>
          <a:p>
            <a:pPr marL="0" marR="0" indent="0" algn="r">
              <a:lnSpc>
                <a:spcPts val="3200"/>
              </a:lnSpc>
              <a:spcBef>
                <a:spcPts val="0"/>
              </a:spcBef>
              <a:spcAft>
                <a:spcPts val="13545"/>
              </a:spcAft>
            </a:pPr>
            <a:r>
              <a:rPr lang="fr-FR" sz="2900" b="1" spc="-30">
                <a:solidFill>
                  <a:srgbClr val="050505"/>
                </a:solidFill>
                <a:latin typeface="Georgia" pitchFamily="1" panose="2263545234"/>
              </a:rPr>
              <a:t>des chrétiens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654050" y="6124575"/>
            <a:ext cx="4379595" cy="2609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7145" rIns="0" bIns="0" anchor="t"/>
          <a:lstStyle/>
          <a:p>
            <a:pPr marL="0" marR="0" indent="0" algn="r">
              <a:lnSpc>
                <a:spcPts val="1300"/>
              </a:lnSpc>
              <a:spcAft>
                <a:spcPts val="565"/>
              </a:spcAft>
            </a:pPr>
            <a:r>
              <a:rPr lang="fr-FR" sz="1200" spc="165">
                <a:solidFill>
                  <a:srgbClr val="050505"/>
                </a:solidFill>
                <a:latin typeface="Calibri" pitchFamily="1" panose="2263545234"/>
              </a:rPr>
              <a:t>JCK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1740535" y="6572885"/>
            <a:ext cx="1551305" cy="471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Edition et publication : </a:t>
            </a:r>
            <a:r>
              <a:rPr lang="fr-FR" sz="800" b="1" spc="0">
                <a:solidFill>
                  <a:srgbClr val="050505"/>
                </a:solidFill>
                <a:latin typeface="Calibri" pitchFamily="1" panose="2263545234"/>
              </a:rPr>
              <a:t>E</a:t>
            </a: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coute la </a:t>
            </a:r>
            <a:r>
              <a:rPr lang="fr-FR" sz="800" b="1" spc="0">
                <a:solidFill>
                  <a:srgbClr val="050505"/>
                </a:solidFill>
                <a:latin typeface="Calibri" pitchFamily="1" panose="2263545234"/>
              </a:rPr>
              <a:t>B</a:t>
            </a: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ible Numéro d’impression : 021 Dépôt légal : Mars 2015 </a:t>
            </a:r>
            <a:r>
              <a:rPr lang="fr-FR" sz="800" u="sng" spc="0">
                <a:solidFill>
                  <a:srgbClr val="0000FF"/>
                </a:solidFill>
                <a:latin typeface="Calibri" pitchFamily="1" panose="2263545234"/>
              </a:rPr>
              <a:t>ecoutelabible@gmail.com</a:t>
            </a:r>
            <a:r>
              <a:rPr lang="fr-FR" sz="100" spc="0">
                <a:solidFill>
                  <a:srgbClr val="050505"/>
                </a:solidFill>
                <a:latin typeface="Calibri" pitchFamily="1" panose="2263545234"/>
              </a:rPr>
              <a:t> 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70" name=""/>
        <p:cNvGrpSpPr/>
        <p:nvPr/>
      </p:nvGrpSpPr>
      <p:grpSpPr/>
      <p:sp>
        <p:nvSpPr>
          <p:cNvPr id="71" name=""/>
          <p:cNvSpPr/>
          <p:nvPr>
            <p:ph type="body" idx="10"/>
          </p:nvPr>
        </p:nvSpPr>
        <p:spPr>
          <a:xfrm>
            <a:off x="798830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72" name=""/>
          <p:cNvSpPr/>
          <p:nvPr>
            <p:ph type="body" idx="10"/>
          </p:nvPr>
        </p:nvSpPr>
        <p:spPr>
          <a:xfrm>
            <a:off x="657225" y="728345"/>
            <a:ext cx="4379595" cy="62439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Souvenons-nous que Jésus a dit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: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Père, je veux, quant à ceux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que tu m'as donnés, que là où je suis, moi, ils y soient aussi avec moi,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afin qu'ils contemplent ma gloire, que tu m'as donnée; car tu m'as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aimé avant la fondation du monde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(Jean 17. 24).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Remarquons que dans cette première étape du retour du Sei-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gneur, c'est surtout la grâce de Jésus qui brille envers nous : il nous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enlève de cette scène de péché et de jugement, et nous prend auprès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de lui. C'est pourquoi cette venue est la venue du Seigneur pour nous,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chrétiens. </a:t>
            </a:r>
          </a:p>
          <a:p>
            <a:pPr marL="685800" marR="502920" indent="-457200" algn="l">
              <a:lnSpc>
                <a:spcPts val="1500"/>
              </a:lnSpc>
              <a:spcBef>
                <a:spcPts val="250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2.3.2 Comment se déroulera la première étape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retour de Jésus ? </a:t>
            </a:r>
          </a:p>
          <a:p>
            <a:pPr marL="411480" marR="45720" indent="0" algn="l">
              <a:lnSpc>
                <a:spcPts val="1200"/>
              </a:lnSpc>
              <a:spcBef>
                <a:spcPts val="1170"/>
              </a:spcBef>
              <a:spcAft>
                <a:spcPts val="0"/>
              </a:spcAft>
            </a:pPr>
            <a:r>
              <a:rPr lang="fr-FR" sz="1200" b="1" spc="-5">
                <a:solidFill>
                  <a:srgbClr val="000000"/>
                </a:solidFill>
                <a:latin typeface="Calibri" pitchFamily="1" panose="2263545234"/>
              </a:rPr>
              <a:t>Jésus viendra ...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Avec un cri de commandement, le Seigneur lui-même descendra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du ciel pour chercher ceux qui ont cru en lui. </a:t>
            </a:r>
          </a:p>
          <a:p>
            <a:pPr marL="411480" marR="2011680" indent="0" algn="l">
              <a:lnSpc>
                <a:spcPts val="1500"/>
              </a:lnSpc>
              <a:spcBef>
                <a:spcPts val="2145"/>
              </a:spcBef>
              <a:spcAft>
                <a:spcPts val="0"/>
              </a:spcAft>
            </a:pPr>
            <a:r>
              <a:rPr lang="fr-FR" sz="1200" spc="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Le Seigneur lui-même,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un cri de commandement,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une voix d'archange et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la trompette de Dieu,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descendra du ciel </a:t>
            </a:r>
            <a:r>
              <a:rPr lang="fr-FR" sz="1200" spc="15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411480" marR="45720" indent="0" algn="l">
              <a:lnSpc>
                <a:spcPts val="1200"/>
              </a:lnSpc>
              <a:spcBef>
                <a:spcPts val="36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Thessaloniciens 4. 16). </a:t>
            </a:r>
          </a:p>
          <a:p>
            <a:pPr marL="411480" marR="45720" indent="-182880" algn="l">
              <a:lnSpc>
                <a:spcPts val="2300"/>
              </a:lnSpc>
              <a:spcBef>
                <a:spcPts val="1325"/>
              </a:spcBef>
              <a:spcAft>
                <a:spcPts val="0"/>
              </a:spcAft>
            </a:pPr>
            <a:r>
              <a:rPr lang="fr-FR" sz="1200" b="1" spc="-20">
                <a:solidFill>
                  <a:srgbClr val="000000"/>
                </a:solidFill>
                <a:latin typeface="Georgia" pitchFamily="1" panose="2263545234"/>
              </a:rPr>
              <a:t>2.3.3 Conséquence pour les morts en Christ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ils ressusciteront, et la seconde mort n’aura pas de pouvoir sur eux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0"/>
              </a:spcBef>
              <a:spcAft>
                <a:spcPts val="45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Bienheureux et saint celui qui a part à la première résurrection :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sur eux, la seconde mort n'a pas de pouvoir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» (Apocalypse 20. 6). </a:t>
            </a:r>
          </a:p>
        </p:txBody>
      </p:sp>
      <p:sp>
        <p:nvSpPr>
          <p:cNvPr id="73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10 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77" name=""/>
        <p:cNvGrpSpPr/>
        <p:nvPr/>
      </p:nvGrpSpPr>
      <p:grpSpPr/>
      <p:sp>
        <p:nvSpPr>
          <p:cNvPr id="78" name=""/>
          <p:cNvSpPr/>
          <p:nvPr>
            <p:ph type="body" idx="10"/>
          </p:nvPr>
        </p:nvSpPr>
        <p:spPr>
          <a:xfrm>
            <a:off x="659130" y="0"/>
            <a:ext cx="4236085" cy="719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79" name=""/>
          <p:cNvSpPr/>
          <p:nvPr>
            <p:ph type="body" idx="10"/>
          </p:nvPr>
        </p:nvSpPr>
        <p:spPr>
          <a:xfrm>
            <a:off x="659130" y="719455"/>
            <a:ext cx="4379595" cy="5249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228600" indent="0" algn="l">
              <a:lnSpc>
                <a:spcPts val="1300"/>
              </a:lnSpc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Comment se déroulera la résurrection des morts en </a:t>
            </a: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Christ ? </a:t>
            </a:r>
          </a:p>
          <a:p>
            <a:pPr marL="548640" marR="45720" indent="137160" algn="just">
              <a:lnSpc>
                <a:spcPts val="1500"/>
              </a:lnSpc>
              <a:spcBef>
                <a:spcPts val="860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morts en Christ entendront la voix du Fils de Dieu,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et ils sortiront vivants du tombeau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Ne vous étonnez pas de cela; car l'heure vient où tous ceux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qui sont dans les tombeaux entendront sa voix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(Jean 5. 28).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6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Ils sortiront, ceux qui auront pratiqué le bien, pour une résur-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rection de vie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(Jean 5. 29). </a:t>
            </a:r>
          </a:p>
          <a:p>
            <a:pPr marL="548640" marR="45720" indent="137160" algn="l">
              <a:lnSpc>
                <a:spcPts val="1300"/>
              </a:lnSpc>
              <a:spcBef>
                <a:spcPts val="2455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-35">
                <a:solidFill>
                  <a:srgbClr val="000000"/>
                </a:solidFill>
                <a:latin typeface="Calibri" pitchFamily="1" panose="2263545234"/>
              </a:rPr>
              <a:t>Les corps ressusciteront en gloire et deviendront incorruptibles </a:t>
            </a:r>
          </a:p>
          <a:p>
            <a:pPr marL="45720" marR="45720" indent="365760" algn="just">
              <a:lnSpc>
                <a:spcPts val="1500"/>
              </a:lnSpc>
              <a:spcBef>
                <a:spcPts val="255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Il en est de même aussi de la résurrection des morts: le corps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est semé en corruption, il ressuscite en incorruptibilité; il est semé en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déshonneur, il ressuscite en gloire; il est semé en faiblesse, il ressuscite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en puissance; il est semé corps animal, il ressuscite corps spirituel. S'il y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a un corps animal, il y en a aussi un spirituel </a:t>
            </a: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» (1 Corinthiens 15. 42-44). </a:t>
            </a:r>
          </a:p>
          <a:p>
            <a:pPr marL="411480" marR="1051560" indent="0" algn="l">
              <a:lnSpc>
                <a:spcPts val="1500"/>
              </a:lnSpc>
              <a:spcBef>
                <a:spcPts val="188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Les morts seront ressuscités incorruptibles...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15. 52). </a:t>
            </a:r>
          </a:p>
          <a:p>
            <a:pPr marL="548640" marR="45720" indent="137160" algn="l">
              <a:lnSpc>
                <a:spcPts val="1300"/>
              </a:lnSpc>
              <a:spcBef>
                <a:spcPts val="2170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morts en Christ ressusciteront en premier lieu </a:t>
            </a:r>
          </a:p>
          <a:p>
            <a:pPr marL="411480" marR="411480" indent="0" algn="l">
              <a:lnSpc>
                <a:spcPts val="1500"/>
              </a:lnSpc>
              <a:spcBef>
                <a:spcPts val="270"/>
              </a:spcBef>
              <a:spcAft>
                <a:spcPts val="2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et les morts en Christ ressusciteront en premier lieu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16). </a:t>
            </a:r>
          </a:p>
        </p:txBody>
      </p:sp>
      <p:sp>
        <p:nvSpPr>
          <p:cNvPr id="80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11 </a:t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84" name=""/>
        <p:cNvGrpSpPr/>
        <p:nvPr/>
      </p:nvGrpSpPr>
      <p:grpSpPr/>
      <p:sp>
        <p:nvSpPr>
          <p:cNvPr id="85" name=""/>
          <p:cNvSpPr/>
          <p:nvPr>
            <p:ph type="body" idx="10"/>
          </p:nvPr>
        </p:nvSpPr>
        <p:spPr>
          <a:xfrm>
            <a:off x="798830" y="0"/>
            <a:ext cx="423799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86" name=""/>
          <p:cNvSpPr/>
          <p:nvPr>
            <p:ph type="body" idx="10"/>
          </p:nvPr>
        </p:nvSpPr>
        <p:spPr>
          <a:xfrm>
            <a:off x="657225" y="722630"/>
            <a:ext cx="4379595" cy="66179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685800" marR="822960" indent="-457200" algn="l">
              <a:lnSpc>
                <a:spcPts val="15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2.3.4 Les chrétiens en vie lors de la venue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Seigneur Jésus seront transmués </a:t>
            </a:r>
          </a:p>
          <a:p>
            <a:pPr marL="411480" marR="45720" indent="0" algn="l">
              <a:lnSpc>
                <a:spcPts val="1200"/>
              </a:lnSpc>
              <a:spcBef>
                <a:spcPts val="1450"/>
              </a:spcBef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2.3.4.1 Qu’est-ce que la transmutation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00" spc="-45">
                <a:solidFill>
                  <a:srgbClr val="000000"/>
                </a:solidFill>
                <a:latin typeface="Calibri" pitchFamily="1" panose="2263545234"/>
              </a:rPr>
              <a:t>C’est le changement (ou la transformation) du corps des chrétiens en </a:t>
            </a:r>
            <a:r>
              <a:rPr lang="fr-FR" sz="1200" spc="-45">
                <a:solidFill>
                  <a:srgbClr val="000000"/>
                </a:solidFill>
                <a:latin typeface="Calibri" pitchFamily="1" panose="2263545234"/>
              </a:rPr>
              <a:t>un corps nouveau, spirituel et glorieux, lors de la venue du Seigneur Jésus. </a:t>
            </a:r>
          </a:p>
          <a:p>
            <a:pPr marL="45720" marR="45720" indent="365760" algn="l">
              <a:lnSpc>
                <a:spcPts val="1500"/>
              </a:lnSpc>
              <a:spcBef>
                <a:spcPts val="187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et nous, nous serons changés. Car il faut que ce corruptible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revête l'incorruptibilité, et que ce mortel revête l'immortalité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Corinthiens 15. 52, 53).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Nous attendons le Seigneur Jésus Christ comme Sauveur,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transformera notre corps d’abaissement en la conformité du corps de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sa gloire, en déployant le pouvoir qu'il a de soumettre absolument tout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à son autorité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(Philippiens 3. 20-21).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1600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Quand il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sera manifesté, nous lui serons semblables,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car nous le verrons comme il est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(1 Jean 3. 2). </a:t>
            </a:r>
          </a:p>
          <a:p>
            <a:pPr marL="411480" marR="45720" indent="0" algn="l">
              <a:lnSpc>
                <a:spcPts val="1200"/>
              </a:lnSpc>
              <a:spcBef>
                <a:spcPts val="2535"/>
              </a:spcBef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2.3.4.2 Conséquences de la transmutation </a:t>
            </a:r>
          </a:p>
          <a:p>
            <a:pPr marL="411480" marR="45720" indent="0" algn="l">
              <a:lnSpc>
                <a:spcPts val="1200"/>
              </a:lnSpc>
              <a:spcBef>
                <a:spcPts val="1175"/>
              </a:spcBef>
              <a:spcAft>
                <a:spcPts val="0"/>
              </a:spcAft>
            </a:pPr>
            <a:r>
              <a:rPr lang="fr-FR" sz="1200" b="1" spc="-15">
                <a:solidFill>
                  <a:srgbClr val="000000"/>
                </a:solidFill>
                <a:latin typeface="Calibri" pitchFamily="1" panose="2263545234"/>
              </a:rPr>
              <a:t>Les chrétiens porteront l’image de Christ, le Céleste, à sa venue </a:t>
            </a:r>
          </a:p>
          <a:p>
            <a:pPr marL="45720" marR="45720" indent="365760" algn="just">
              <a:lnSpc>
                <a:spcPts val="1500"/>
              </a:lnSpc>
              <a:spcBef>
                <a:spcPts val="30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De la même manière que les chrétiens sont de la lignée d’Adam,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personne terrestre, ils seront à l’image de Christ, personne Céleste :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ils deviendront des êtres célestes, avec des corps célestes.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corps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des croyants sera changé en un corps qui ressemblera au corps actuel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 Jésus glorifié.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0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Le premier homme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(Adam)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tiré de la terre – poussière –,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second homme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venu du ciel. Tel est celui qui est poussière,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tels aussi sont ceux qui sont poussière; et tel est le céleste, tels aussi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sont les célestes. Comme nous avons porté l'image de celui qui est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poussière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(Adam)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nous porterons aussi l'image du céleste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Corinthiens 15. 47-49). </a:t>
            </a:r>
          </a:p>
        </p:txBody>
      </p:sp>
      <p:sp>
        <p:nvSpPr>
          <p:cNvPr id="87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12 </a:t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91" name=""/>
        <p:cNvGrpSpPr/>
        <p:nvPr/>
      </p:nvGrpSpPr>
      <p:grpSpPr/>
      <p:sp>
        <p:nvSpPr>
          <p:cNvPr id="92" name=""/>
          <p:cNvSpPr/>
          <p:nvPr>
            <p:ph type="body" idx="10"/>
          </p:nvPr>
        </p:nvSpPr>
        <p:spPr>
          <a:xfrm>
            <a:off x="657225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93" name=""/>
          <p:cNvSpPr/>
          <p:nvPr>
            <p:ph type="body" idx="10"/>
          </p:nvPr>
        </p:nvSpPr>
        <p:spPr>
          <a:xfrm>
            <a:off x="657225" y="728345"/>
            <a:ext cx="4379595" cy="58261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1051560" indent="0" algn="l">
              <a:lnSpc>
                <a:spcPts val="15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chrétiens revêtiront l’immortalité :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la seconde mort n’aura pas de pouvoir sur eux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Quand ce corruptible aura revêtu l'incorruptibilité, et que ce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mortel aura revêtu l'immortalité, alors s'accomplira la parole qui est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écrite : </a:t>
            </a:r>
          </a:p>
          <a:p>
            <a:pPr marL="411480" marR="1691640" indent="0" algn="l">
              <a:lnSpc>
                <a:spcPts val="1500"/>
              </a:lnSpc>
              <a:spcBef>
                <a:spcPts val="31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"La mort a été engloutie en victoire".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"Où est, ô mort, ton aiguillon ?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où est, ô mort, ta victoire ?"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15. 54). </a:t>
            </a:r>
          </a:p>
          <a:p>
            <a:pPr marL="685800" marR="731520" indent="-457200" algn="l">
              <a:lnSpc>
                <a:spcPts val="1500"/>
              </a:lnSpc>
              <a:spcBef>
                <a:spcPts val="252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2.3.5 L’enlèvement de tous ceux qui ont cru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au Seigneur Jésus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79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Les chrétiens vivants à la venue du Seigneur ne devanceront pas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ceux qui sont morts, mais ils seront enlevés tous ensemble pour aller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au ciel, leur cité céleste.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puis nous, les vivants qui restons, nous serons enlevés en-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semble avec eux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(avec les morts en Christ)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dans les nuées à la rencontre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du Seigneur, en l'air: et ainsi nous serons toujours avec le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17).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Car </a:t>
            </a:r>
            <a:r>
              <a:rPr lang="fr-FR" sz="1200" b="1" i="1" spc="-25">
                <a:solidFill>
                  <a:srgbClr val="000000"/>
                </a:solidFill>
                <a:latin typeface="Calibri" pitchFamily="1" panose="2263545234"/>
              </a:rPr>
              <a:t>notre cité à nous se trouve dans les cieux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, d'où aussi nous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attendons le Seigneur Jésus Christ comme Sauveur </a:t>
            </a: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» (Philippiens 3. 20).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50"/>
              </a:spcBef>
              <a:spcAft>
                <a:spcPts val="211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dit: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Dans la maison de mon Père,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il y a de nombreuses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demeures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(Jean 14. 2). </a:t>
            </a:r>
          </a:p>
        </p:txBody>
      </p:sp>
      <p:sp>
        <p:nvSpPr>
          <p:cNvPr id="94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13 </a:t>
            </a:r>
          </a:p>
        </p:txBody>
      </p:sp>
      <p:sp>
        <p:nvSpPr>
          <p:cNvPr id="95" name=""/>
          <p:cNvSpPr/>
          <p:nvPr>
            <p:ph type="body" idx="10"/>
          </p:nvPr>
        </p:nvSpPr>
        <p:spPr>
          <a:xfrm>
            <a:off x="722630" y="6554470"/>
            <a:ext cx="4248785" cy="4102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/>
          <a:lstStyle/>
          <a:p>
            <a:pPr marL="0" marR="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 Christ ... apparaîtra une seconde fois, sans avoir à faire avec le péché, à ceux qui l'attendent, pour le salut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» (Hébreux 9. 28). </a:t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99" name=""/>
        <p:cNvGrpSpPr/>
        <p:nvPr/>
      </p:nvGrpSpPr>
      <p:grpSpPr/>
      <p:sp>
        <p:nvSpPr>
          <p:cNvPr id="100" name=""/>
          <p:cNvSpPr/>
          <p:nvPr>
            <p:ph type="body" idx="10"/>
          </p:nvPr>
        </p:nvSpPr>
        <p:spPr>
          <a:xfrm>
            <a:off x="798830" y="0"/>
            <a:ext cx="423672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101" name=""/>
          <p:cNvSpPr/>
          <p:nvPr>
            <p:ph type="body" idx="10"/>
          </p:nvPr>
        </p:nvSpPr>
        <p:spPr>
          <a:xfrm>
            <a:off x="655955" y="722630"/>
            <a:ext cx="4379595" cy="65925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ctr">
              <a:lnSpc>
                <a:spcPts val="13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2.3.6 Conséquences de l’enlèvement des croyants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La transformation du corps d’abaissement des croyants en la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conformité du corps de la gloire de Christ sera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dernier acte de notre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salut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. Cela est décrit dans l’épître aux Romains 8. 23 comme étant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délivrance de notre corps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Ainsi, de manière pratique sera réalisé le dessein de Dieu envers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les croyants : «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Ceux qu'il a préconnus, il les a aussi prédestinés à </a:t>
            </a:r>
            <a:r>
              <a:rPr lang="fr-FR" sz="1200" b="1" i="1" spc="-20">
                <a:solidFill>
                  <a:srgbClr val="000000"/>
                </a:solidFill>
                <a:latin typeface="Calibri" pitchFamily="1" panose="2263545234"/>
              </a:rPr>
              <a:t>être </a:t>
            </a:r>
            <a:r>
              <a:rPr lang="fr-FR" sz="1200" b="1" i="1" spc="-20">
                <a:solidFill>
                  <a:srgbClr val="000000"/>
                </a:solidFill>
                <a:latin typeface="Calibri" pitchFamily="1" panose="2263545234"/>
              </a:rPr>
              <a:t>conformes à l'image de son Fils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» (Romains 8. 29). </a:t>
            </a:r>
          </a:p>
          <a:p>
            <a:pPr marL="411480" marR="45720" indent="0" algn="l">
              <a:lnSpc>
                <a:spcPts val="1200"/>
              </a:lnSpc>
              <a:spcBef>
                <a:spcPts val="2230"/>
              </a:spcBef>
              <a:spcAft>
                <a:spcPts val="0"/>
              </a:spcAft>
            </a:pPr>
            <a:r>
              <a:rPr lang="fr-FR" sz="1200" b="1" u="sng" spc="0">
                <a:solidFill>
                  <a:srgbClr val="000000"/>
                </a:solidFill>
                <a:latin typeface="Calibri" pitchFamily="1" panose="2263545234"/>
              </a:rPr>
              <a:t>Remarques </a:t>
            </a:r>
            <a:r>
              <a:rPr lang="fr-FR" sz="100" b="1" spc="0">
                <a:solidFill>
                  <a:srgbClr val="000000"/>
                </a:solidFill>
                <a:latin typeface="Calibri" pitchFamily="1" panose="2263545234"/>
              </a:rPr>
              <a:t> </a:t>
            </a:r>
          </a:p>
          <a:p>
            <a:pPr marL="45720" marR="45720" indent="182880" algn="just">
              <a:lnSpc>
                <a:spcPts val="1500"/>
              </a:lnSpc>
              <a:spcBef>
                <a:spcPts val="365"/>
              </a:spcBef>
              <a:spcAft>
                <a:spcPts val="0"/>
              </a:spcAft>
              <a:buFont typeface="Wingdings"/>
              <a:buChar char="·"/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Lors de l’enlèvement des croyants,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la période de l’église sur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la terre s’achèvera.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Cette période va de la venue du Saint Esprit, à la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Pentecôte, jusqu’au retour du Seigneur Jésus pour enlever l’ensemble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de tous ceux qui croient en Lui. </a:t>
            </a:r>
          </a:p>
          <a:p>
            <a:pPr marL="45720" marR="45720" indent="182880" algn="just">
              <a:lnSpc>
                <a:spcPts val="1200"/>
              </a:lnSpc>
              <a:spcBef>
                <a:spcPts val="480"/>
              </a:spcBef>
              <a:spcAft>
                <a:spcPts val="0"/>
              </a:spcAft>
              <a:buFont typeface="Wingdings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monde après l’enlèvement des chrétiens </a:t>
            </a:r>
          </a:p>
          <a:p>
            <a:pPr marL="45720" marR="45720" indent="365760" algn="just">
              <a:lnSpc>
                <a:spcPts val="15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Lors du départ de l’Esprit Saint en même temps que l’église, tout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ce qui freinait le mal sera aboli: le mal se manifestera alors de manière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absolue.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325"/>
              </a:spcBef>
              <a:spcAft>
                <a:spcPts val="0"/>
              </a:spcAft>
            </a:pP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En effet, dans l’Ancien Testament, l’Esprit Saint venait de ma-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nière ponctuelle, pour une mission précise. Il agissait depuis le ciel.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Mais depuis le jour de la Pentecôte, l’Esprit Saint est descendu du ciel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pour être, sur la terre, dans les croyants. C’est justement parce qu’il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est là que le mal est retenu et ne se manifeste pas de manière absolue.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Lorsque le Seigneur viendra du ciel pour enlever son église, l’Esprit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Saint s’en ira aussi ; c’est pourquoi plus rien ne pourra arrêter le mal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et les plans de Satan pour le contrôle de l’humanité entière.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Vous savez ce qui retient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(l’Esprit Saint)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pour qu’il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(l’antichrist)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soit révélé en son propre temps. Car le mystère d’iniquité opère déjà;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seulement, celui qui retient maintenant le fera jusqu’à ce qu’il ne soit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plus là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» (2 Thessaloniciens 2. 6-7). </a:t>
            </a:r>
          </a:p>
          <a:p>
            <a:pPr marL="411480" marR="45720" indent="0" algn="l">
              <a:lnSpc>
                <a:spcPts val="1200"/>
              </a:lnSpc>
              <a:spcBef>
                <a:spcPts val="615"/>
              </a:spcBef>
              <a:spcAft>
                <a:spcPts val="7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Seul le retour en gloire de Christ mettra fin au règne du mal. </a:t>
            </a:r>
          </a:p>
        </p:txBody>
      </p:sp>
      <p:sp>
        <p:nvSpPr>
          <p:cNvPr id="102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204">
                <a:solidFill>
                  <a:srgbClr val="000000"/>
                </a:solidFill>
                <a:latin typeface="Calibri" pitchFamily="1" panose="2263545234"/>
              </a:rPr>
              <a:t>14 </a:t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106" name=""/>
        <p:cNvGrpSpPr/>
        <p:nvPr/>
      </p:nvGrpSpPr>
      <p:grpSpPr/>
      <p:sp>
        <p:nvSpPr>
          <p:cNvPr id="107" name=""/>
          <p:cNvSpPr/>
          <p:nvPr>
            <p:ph type="body" idx="10"/>
          </p:nvPr>
        </p:nvSpPr>
        <p:spPr>
          <a:xfrm>
            <a:off x="657225" y="0"/>
            <a:ext cx="423799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108" name=""/>
          <p:cNvSpPr/>
          <p:nvPr>
            <p:ph type="body" idx="10"/>
          </p:nvPr>
        </p:nvSpPr>
        <p:spPr>
          <a:xfrm>
            <a:off x="657225" y="722630"/>
            <a:ext cx="4379595" cy="6567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320040" indent="-36576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2.4 Q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UELLE DOIT ÊTRE L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ATTITUDE DES CHRÉTIENS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FACE À LA VENUE IMMINENTE DE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  <a:p>
            <a:pPr marL="45720" marR="45720" indent="365760" algn="just">
              <a:lnSpc>
                <a:spcPts val="1500"/>
              </a:lnSpc>
              <a:spcBef>
                <a:spcPts val="795"/>
              </a:spcBef>
              <a:spcAft>
                <a:spcPts val="0"/>
              </a:spcAft>
            </a:pP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Le Seigneur est proche; </a:t>
            </a:r>
            <a:r>
              <a:rPr lang="fr-FR" sz="1200" b="1" i="1" spc="-30">
                <a:solidFill>
                  <a:srgbClr val="000000"/>
                </a:solidFill>
                <a:latin typeface="Calibri" pitchFamily="1" panose="2263545234"/>
              </a:rPr>
              <a:t>ne vous inquiétez de rien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...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étant per-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suadé que celui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qui a commencé en vous une bonne œuvre, l'amè-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nera à son terme jusqu'au jour de Jésus Christ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» (Philippiens 4. 5-6 ; 1. 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6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fin de toutes choses s'est approchée;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soyez donc sobres et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veillez pour prier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; et avant tout,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ayez entre vous un amour fervent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Pierre 4. 7-8).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Prenez patience; affermissez vos cœurs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car la venue du Sei-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gneur est proche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Ne murmurez pas les uns contre les autres, frères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(Jacques 5. 8, 9). </a:t>
            </a:r>
          </a:p>
          <a:p>
            <a:pPr marL="45720" marR="45720" indent="365760" algn="l">
              <a:lnSpc>
                <a:spcPts val="1500"/>
              </a:lnSpc>
              <a:spcBef>
                <a:spcPts val="220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Faites tout sans murmures ni raisonnements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Soyez sans re-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proche et purs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des enfants de Dieu irrépréhensibles, au milieu d'une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génération dévoyée et pervertie, parmi laquelle vous brillez comme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des luminaires dans le monde, présentant la parole de vie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(Philippiens 2. 14-16).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9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Mais toi, homme de Dieu, fuis ces choses-là, et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poursuis la jus-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tice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la piété, la foi, l'amour, la patience, la douceur d'esprit;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combats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le bon combat de la foi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; saisis la vie éternelle, pour laquelle tu as été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appelé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(1 Timothée 6. 11-12). </a:t>
            </a:r>
          </a:p>
          <a:p>
            <a:pPr marL="411480" marR="45720" indent="0" algn="just">
              <a:lnSpc>
                <a:spcPts val="1200"/>
              </a:lnSpc>
              <a:spcBef>
                <a:spcPts val="610"/>
              </a:spcBef>
              <a:spcAft>
                <a:spcPts val="0"/>
              </a:spcAft>
            </a:pPr>
            <a:r>
              <a:rPr lang="fr-FR" sz="1200" i="1" spc="-4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45">
                <a:solidFill>
                  <a:srgbClr val="000000"/>
                </a:solidFill>
                <a:latin typeface="Calibri" pitchFamily="1" panose="2263545234"/>
              </a:rPr>
              <a:t>Marchez dans la sagesse </a:t>
            </a:r>
            <a:r>
              <a:rPr lang="fr-FR" sz="1200" i="1" spc="-45">
                <a:solidFill>
                  <a:srgbClr val="000000"/>
                </a:solidFill>
                <a:latin typeface="Calibri" pitchFamily="1" panose="2263545234"/>
              </a:rPr>
              <a:t>envers ceux du dehors » </a:t>
            </a:r>
            <a:r>
              <a:rPr lang="fr-FR" sz="1250" spc="-45">
                <a:solidFill>
                  <a:srgbClr val="000000"/>
                </a:solidFill>
                <a:latin typeface="Calibri" pitchFamily="1" panose="2263545234"/>
              </a:rPr>
              <a:t>(Colossiens 4. 5)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Conduisez-vous avec crainte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pendant le temps de votre séjour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sur la terre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Pierre 1. 17).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200"/>
              </a:spcBef>
              <a:spcAft>
                <a:spcPts val="45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Toutes les fois que vous mangez ce pain et que vous buvez la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coupe, vous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annoncez la mort du Seigneur jusqu'à ce qu'il vienne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11. 26). </a:t>
            </a:r>
          </a:p>
        </p:txBody>
      </p:sp>
      <p:sp>
        <p:nvSpPr>
          <p:cNvPr id="109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15 </a:t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113" name=""/>
        <p:cNvGrpSpPr/>
        <p:nvPr/>
      </p:nvGrpSpPr>
      <p:grpSpPr/>
      <p:sp>
        <p:nvSpPr>
          <p:cNvPr id="114" name=""/>
          <p:cNvSpPr/>
          <p:nvPr>
            <p:ph type="body" idx="10"/>
          </p:nvPr>
        </p:nvSpPr>
        <p:spPr>
          <a:xfrm>
            <a:off x="798830" y="0"/>
            <a:ext cx="4236720" cy="725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115" name=""/>
          <p:cNvSpPr/>
          <p:nvPr>
            <p:ph type="body" idx="10"/>
          </p:nvPr>
        </p:nvSpPr>
        <p:spPr>
          <a:xfrm>
            <a:off x="655955" y="725170"/>
            <a:ext cx="4379595" cy="4935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5">
                <a:solidFill>
                  <a:srgbClr val="000000"/>
                </a:solidFill>
                <a:latin typeface="Calibri" pitchFamily="1" panose="2263545234"/>
              </a:rPr>
              <a:t>Je t'ordonne devant Dieu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qui appelle tout à l'existence, et de-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vant le Christ... </a:t>
            </a:r>
            <a:r>
              <a:rPr lang="fr-FR" sz="1200" b="1" i="1" spc="-5">
                <a:solidFill>
                  <a:srgbClr val="000000"/>
                </a:solidFill>
                <a:latin typeface="Calibri" pitchFamily="1" panose="2263545234"/>
              </a:rPr>
              <a:t>de garder ce commandement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, sans tache, irrépréhen-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sible, jusqu'à l'apparition de notre Seigneur Jésus Christ, apparition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que manifestera au temps propre le bienheureux et seul Souverain, le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roi de ceux qui règnent et le seigneur de ceux qui dominent, lui qui seul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possède l'immortalité, qui habite la lumière inaccessible, lui qu'aucun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homme n'a vu, ni ne peut voir</a:t>
            </a: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» (1 Timothée 6. 13-16). </a:t>
            </a:r>
          </a:p>
          <a:p>
            <a:pPr marL="411480" marR="91440" indent="-365760" algn="l">
              <a:lnSpc>
                <a:spcPts val="1500"/>
              </a:lnSpc>
              <a:spcBef>
                <a:spcPts val="3100"/>
              </a:spcBef>
              <a:spcAft>
                <a:spcPts val="0"/>
              </a:spcAft>
            </a:pP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2.5 Q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UEL SERA LE SORT DE CEUX QUI NE SERONT PAS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NÉS DE NOUVEAU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LORS DE LA VENUE DU 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POUR ENLEVER L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’É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GLISE 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  <a:p>
            <a:pPr marL="45720" marR="0" indent="0" algn="l">
              <a:lnSpc>
                <a:spcPts val="1200"/>
              </a:lnSpc>
              <a:spcBef>
                <a:spcPts val="114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ils resteront sur la terre :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parce que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chair et le sang ne peuvent pas hériter du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royaume de Dieu, et la corruption non plus n'hérite pas de l'incorrup-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tibilité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(1 Corinthiens 15. 50) ; </a:t>
            </a:r>
          </a:p>
          <a:p>
            <a:pPr marL="45720" marR="45720" indent="365760" algn="l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pour subir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l'heure de l'épreuve qui va venir sur la terre habitée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tout entière, pour éprouver ceux qui habitent sur la terre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(Apocalypse 3. 10). </a:t>
            </a:r>
          </a:p>
          <a:p>
            <a:pPr marL="45720" marR="0" indent="0" algn="ctr">
              <a:lnSpc>
                <a:spcPts val="1500"/>
              </a:lnSpc>
              <a:spcBef>
                <a:spcPts val="4470"/>
              </a:spcBef>
              <a:spcAft>
                <a:spcPts val="45"/>
              </a:spcAft>
            </a:pP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3. E</a:t>
            </a:r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N ATTENDANT QUE 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ÉSUS REVIENNE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br/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À TOI QUI ES NÉ DE NOUVEAU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</a:p>
        </p:txBody>
      </p:sp>
      <p:sp>
        <p:nvSpPr>
          <p:cNvPr id="116" name=""/>
          <p:cNvSpPr/>
          <p:nvPr>
            <p:ph type="body" idx="10"/>
          </p:nvPr>
        </p:nvSpPr>
        <p:spPr>
          <a:xfrm>
            <a:off x="655955" y="5661025"/>
            <a:ext cx="4379595" cy="882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7810" rIns="0" bIns="0" anchor="t"/>
          <a:lstStyle/>
          <a:p>
            <a:pPr marL="411480" marR="0" indent="0" algn="l">
              <a:lnSpc>
                <a:spcPts val="12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 te dit : </a:t>
            </a:r>
          </a:p>
          <a:p>
            <a:pPr marL="411480" marR="0" indent="0" algn="l">
              <a:lnSpc>
                <a:spcPts val="1200"/>
              </a:lnSpc>
              <a:spcBef>
                <a:spcPts val="625"/>
              </a:spcBef>
              <a:spcAft>
                <a:spcPts val="175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Oui, je viens bientôt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</p:txBody>
      </p:sp>
      <p:sp>
        <p:nvSpPr>
          <p:cNvPr id="117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16 </a:t>
            </a:r>
          </a:p>
        </p:txBody>
      </p:sp>
      <p:sp>
        <p:nvSpPr>
          <p:cNvPr id="118" name=""/>
          <p:cNvSpPr/>
          <p:nvPr>
            <p:ph type="body" idx="10"/>
          </p:nvPr>
        </p:nvSpPr>
        <p:spPr>
          <a:xfrm>
            <a:off x="1082040" y="6543675"/>
            <a:ext cx="3877310" cy="4210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fr-FR" sz="1200" b="1" spc="5">
                <a:solidFill>
                  <a:srgbClr val="000000"/>
                </a:solidFill>
                <a:latin typeface="Calibri" pitchFamily="1" panose="2263545234"/>
              </a:rPr>
              <a:t>aussi tu peux prier</a:t>
            </a:r>
            <a:r>
              <a:rPr lang="fr-FR" sz="1200" spc="5">
                <a:solidFill>
                  <a:srgbClr val="000000"/>
                </a:solidFill>
                <a:latin typeface="Calibri" pitchFamily="1" panose="2263545234"/>
              </a:rPr>
              <a:t>: « </a:t>
            </a:r>
            <a:r>
              <a:rPr lang="fr-FR" sz="1200" i="1" spc="5">
                <a:solidFill>
                  <a:srgbClr val="000000"/>
                </a:solidFill>
                <a:latin typeface="Calibri" pitchFamily="1" panose="2263545234"/>
              </a:rPr>
              <a:t>Amen ; viens, Seigneur Jésus ! </a:t>
            </a:r>
            <a:r>
              <a:rPr lang="fr-FR" sz="1200" spc="5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0" marR="0" indent="0" algn="r">
              <a:lnSpc>
                <a:spcPts val="1200"/>
              </a:lnSpc>
              <a:spcBef>
                <a:spcPts val="355"/>
              </a:spcBef>
              <a:spcAft>
                <a:spcPts val="0"/>
              </a:spcAft>
            </a:pP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(Apocalypse 22. 20). 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11" name=""/>
        <p:cNvGrpSpPr/>
        <p:nvPr/>
      </p:nvGrpSpPr>
      <p:grpSpPr/>
      <p:sp>
        <p:nvSpPr>
          <p:cNvPr id="12" name=""/>
          <p:cNvSpPr/>
          <p:nvPr>
            <p:ph type="body" idx="10"/>
          </p:nvPr>
        </p:nvSpPr>
        <p:spPr>
          <a:xfrm>
            <a:off x="719455" y="508000"/>
            <a:ext cx="4572000" cy="203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795" rIns="0" bIns="0" anchor="t"/>
          <a:lstStyle/>
          <a:p>
            <a:pPr marL="0" marR="0" indent="0" algn="l">
              <a:lnSpc>
                <a:spcPts val="1400"/>
              </a:lnSpc>
              <a:spcAft>
                <a:spcPts val="0"/>
              </a:spcAft>
            </a:pPr>
            <a:r>
              <a:rPr lang="fr-FR" sz="1450" b="1" spc="30">
                <a:solidFill>
                  <a:srgbClr val="000000"/>
                </a:solidFill>
                <a:latin typeface="Georgia" pitchFamily="1" panose="2263545234"/>
              </a:rPr>
              <a:t>SOMMAIRE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719455" y="711200"/>
            <a:ext cx="4572000" cy="50495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5755" rIns="0" bIns="0" anchor="t"/>
          <a:lstStyle/>
          <a:p>
            <a:pPr marL="0" marR="0" indent="182880" algn="just">
              <a:lnSpc>
                <a:spcPts val="1400"/>
              </a:lnSpc>
              <a:spcAft>
                <a:spcPts val="0"/>
              </a:spcAft>
              <a:buFont typeface="Calibri"/>
              <a:buAutoNum startAt="1" type="arabicPeriod"/>
              <a:tabLst>
                <a:tab pos="4297680" algn="r"/>
              </a:tabLst>
            </a:pP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Q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UI SONT LES CHRÉTIENS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? 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3 </a:t>
            </a:r>
          </a:p>
          <a:p>
            <a:pPr marL="0" marR="0" indent="182880" algn="just">
              <a:lnSpc>
                <a:spcPts val="1400"/>
              </a:lnSpc>
              <a:spcBef>
                <a:spcPts val="805"/>
              </a:spcBef>
              <a:spcAft>
                <a:spcPts val="0"/>
              </a:spcAft>
              <a:buFont typeface="Calibri"/>
              <a:buAutoNum type="arabicPeriod"/>
              <a:tabLst>
                <a:tab pos="4297680" algn="r"/>
              </a:tabLst>
            </a:pP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L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E RETOUR DU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S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EIGNEUR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ÉSUS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8 </a:t>
            </a:r>
          </a:p>
          <a:p>
            <a:pPr marL="182880" marR="0" indent="0" algn="just">
              <a:lnSpc>
                <a:spcPts val="1200"/>
              </a:lnSpc>
              <a:spcBef>
                <a:spcPts val="800"/>
              </a:spcBef>
              <a:spcAft>
                <a:spcPts val="0"/>
              </a:spcAft>
              <a:tabLst>
                <a:tab pos="4297680" algn="r"/>
              </a:tabLs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Comment se déroulera la résurrection des morts en Christ ?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11 </a:t>
            </a:r>
          </a:p>
          <a:p>
            <a:pPr marL="182880" marR="0" indent="0" algn="just">
              <a:lnSpc>
                <a:spcPts val="1200"/>
              </a:lnSpc>
              <a:spcBef>
                <a:spcPts val="765"/>
              </a:spcBef>
              <a:spcAft>
                <a:spcPts val="29425"/>
              </a:spcAft>
              <a:tabLst>
                <a:tab pos="4297680" algn="r"/>
              </a:tabLs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L’enlèvement de tous ceux qui ont cru au Seigneur Jésus 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13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734695" y="5775960"/>
            <a:ext cx="4379595" cy="1405255"/>
          </a:xfrm>
          <a:prstGeom prst="rect">
            <a:avLst/>
          </a:prstGeom>
          <a:noFill/>
          <a:ln w="15240" cmpd="sng">
            <a:solidFill>
              <a:srgbClr val="000000"/>
            </a:solidFill>
            <a:prstDash val="solid"/>
          </a:ln>
        </p:spPr>
        <p:txBody>
          <a:bodyPr vert="horz" lIns="0" tIns="116205" rIns="0" bIns="0" anchor="t"/>
          <a:lstStyle/>
          <a:p>
            <a:pPr marL="13716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15">
                <a:solidFill>
                  <a:srgbClr val="000000"/>
                </a:solidFill>
                <a:latin typeface="Calibri" pitchFamily="1" panose="2263545234"/>
              </a:rPr>
              <a:t>Il est conseillé de lire les livres de la série prophétie dans l’ordre suivant : </a:t>
            </a:r>
          </a:p>
          <a:p>
            <a:pPr marL="502920" marR="0" indent="0" algn="l">
              <a:lnSpc>
                <a:spcPts val="1100"/>
              </a:lnSpc>
              <a:spcBef>
                <a:spcPts val="695"/>
              </a:spcBef>
              <a:spcAft>
                <a:spcPts val="0"/>
              </a:spcAft>
            </a:pPr>
            <a:r>
              <a:rPr lang="fr-FR" sz="1050" spc="1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b="1" spc="10">
                <a:solidFill>
                  <a:srgbClr val="000000"/>
                </a:solidFill>
                <a:latin typeface="Calibri" pitchFamily="1" panose="2263545234"/>
              </a:rPr>
              <a:t>La résurrection et l'enlèvement des chrétiens </a:t>
            </a:r>
          </a:p>
          <a:p>
            <a:pPr marL="502920" marR="960120" indent="0" algn="l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Le tribunal du Christ, les couronnes et les récompenses </a:t>
            </a: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Les noces de l'Agneau </a:t>
            </a:r>
          </a:p>
          <a:p>
            <a:pPr marL="502920" marR="1280160" indent="0" algn="l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L’avènement de Christ et la bataille d'Armagédon </a:t>
            </a: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Millénium et état éternel </a:t>
            </a:r>
          </a:p>
          <a:p>
            <a:pPr marL="502920" marR="0" indent="0" algn="l">
              <a:lnSpc>
                <a:spcPts val="1000"/>
              </a:lnSpc>
              <a:spcBef>
                <a:spcPts val="135"/>
              </a:spcBef>
              <a:spcAft>
                <a:spcPts val="1150"/>
              </a:spcAft>
            </a:pPr>
            <a:r>
              <a:rPr lang="fr-FR" sz="1050" spc="15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15">
                <a:solidFill>
                  <a:srgbClr val="000000"/>
                </a:solidFill>
                <a:latin typeface="Calibri" pitchFamily="1" panose="2263545234"/>
              </a:rPr>
              <a:t>Le jugement dernier et l’enfer 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17" name=""/>
        <p:cNvGrpSpPr/>
        <p:nvPr/>
      </p:nvGrpSpPr>
      <p:grpSpPr/>
      <p:sp>
        <p:nvSpPr>
          <p:cNvPr id="18" name=""/>
          <p:cNvSpPr/>
          <p:nvPr>
            <p:ph type="body" idx="10"/>
          </p:nvPr>
        </p:nvSpPr>
        <p:spPr>
          <a:xfrm>
            <a:off x="655955" y="0"/>
            <a:ext cx="4239260" cy="1185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19" name=""/>
          <p:cNvSpPr/>
          <p:nvPr>
            <p:ph type="body" idx="10"/>
          </p:nvPr>
        </p:nvSpPr>
        <p:spPr>
          <a:xfrm>
            <a:off x="655955" y="1185545"/>
            <a:ext cx="4379595" cy="2082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0" indent="0" algn="ctr">
              <a:lnSpc>
                <a:spcPts val="1800"/>
              </a:lnSpc>
              <a:spcAft>
                <a:spcPts val="0"/>
              </a:spcAft>
            </a:pPr>
            <a:r>
              <a:rPr lang="fr-FR" sz="1850" b="1" spc="15">
                <a:solidFill>
                  <a:srgbClr val="000000"/>
                </a:solidFill>
                <a:latin typeface="Georgia" pitchFamily="1" panose="2263545234"/>
              </a:rPr>
              <a:t>1. </a:t>
            </a:r>
            <a:r>
              <a:rPr lang="fr-FR" sz="1350" b="1" spc="15">
                <a:solidFill>
                  <a:srgbClr val="000000"/>
                </a:solidFill>
                <a:latin typeface="Georgia" pitchFamily="1" panose="2263545234"/>
              </a:rPr>
              <a:t>QUI SONT LES CHRÉTIENS </a:t>
            </a:r>
            <a:r>
              <a:rPr lang="fr-FR" sz="1850" b="1" spc="15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</p:txBody>
      </p:sp>
      <p:sp>
        <p:nvSpPr>
          <p:cNvPr id="20" name=""/>
          <p:cNvSpPr/>
          <p:nvPr>
            <p:ph type="body" idx="10"/>
          </p:nvPr>
        </p:nvSpPr>
        <p:spPr>
          <a:xfrm>
            <a:off x="655955" y="1393825"/>
            <a:ext cx="4379595" cy="46640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1155" rIns="0" bIns="0" anchor="t"/>
          <a:lstStyle/>
          <a:p>
            <a:pPr marL="45720" marR="0" indent="0" algn="l">
              <a:lnSpc>
                <a:spcPts val="1400"/>
              </a:lnSpc>
              <a:spcAft>
                <a:spcPts val="0"/>
              </a:spcAft>
            </a:pP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1.1 L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A DÉSOBÉISSANCE D</a:t>
            </a: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’A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DAM </a:t>
            </a:r>
          </a:p>
          <a:p>
            <a:pPr marL="320040" marR="0" indent="0" algn="l">
              <a:lnSpc>
                <a:spcPts val="1400"/>
              </a:lnSpc>
              <a:spcBef>
                <a:spcPts val="70"/>
              </a:spcBef>
              <a:spcAft>
                <a:spcPts val="0"/>
              </a:spcAft>
            </a:pP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A ENTRAÎNÉ L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HUMANITÉ DANS LE PÉCHÉ </a:t>
            </a:r>
          </a:p>
          <a:p>
            <a:pPr marL="45720" marR="45720" indent="365760" algn="just">
              <a:lnSpc>
                <a:spcPts val="1500"/>
              </a:lnSpc>
              <a:spcBef>
                <a:spcPts val="815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Adam, le premier homme, a désobéi à Dieu et a entraîné l’hu-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manité entière dans le péché. Ainsi, tous ceux qui naissent ont en eux le péché, selon ce qui est écrit: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Par un seul homme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(Adam)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le péché est entré dans le monde, et par le péché la mort, et... ainsi la mort a passé à tous les hommes, du fait que tous ont péché... » </a:t>
            </a:r>
          </a:p>
          <a:p>
            <a:pPr marL="45720" marR="0" indent="0" algn="just">
              <a:lnSpc>
                <a:spcPts val="1200"/>
              </a:lnSpc>
              <a:spcBef>
                <a:spcPts val="350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(Romains 5. 12). </a:t>
            </a:r>
          </a:p>
          <a:p>
            <a:pPr marL="45720" marR="0" indent="0" algn="l">
              <a:lnSpc>
                <a:spcPts val="1400"/>
              </a:lnSpc>
              <a:spcBef>
                <a:spcPts val="3160"/>
              </a:spcBef>
              <a:spcAft>
                <a:spcPts val="0"/>
              </a:spcAft>
            </a:pP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1.2 D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IEU A ENVOYÉ SON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F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ILS POUR NOUS SAUVER </a:t>
            </a:r>
          </a:p>
          <a:p>
            <a:pPr marL="45720" marR="45720" indent="365760" algn="just">
              <a:lnSpc>
                <a:spcPts val="1500"/>
              </a:lnSpc>
              <a:spcBef>
                <a:spcPts val="78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Dieu, qui nous aime et ne veut pas la mort du pécheur, an-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nonce un sauveur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Tu l’appelleras du nom de Jésus, car c’est lui qui sauvera son peuple de leurs péchés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(Matthieu 1. 21).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20"/>
              </a:spcBef>
              <a:spcAft>
                <a:spcPts val="5"/>
              </a:spcAft>
            </a:pPr>
            <a:r>
              <a:rPr lang="fr-FR" sz="1250" spc="-35">
                <a:solidFill>
                  <a:srgbClr val="000000"/>
                </a:solidFill>
                <a:latin typeface="Calibri" pitchFamily="1" panose="2263545234"/>
              </a:rPr>
              <a:t>Pour les hommes, pécheurs par nature, Dieu avait, auprès de Lui, un Sauveur qui allait venir dans le monde pour ôter le péché et annoncer à tous la bonne nouvelle du salut. Jésus, ce Sauveur, est venu parmi le peuple d’Israël. Dieu avait mis à part ce peuple pour accueillir et recevoir le Christ, le Messie-Sauveur. </a:t>
            </a:r>
          </a:p>
        </p:txBody>
      </p:sp>
      <p:sp>
        <p:nvSpPr>
          <p:cNvPr id="21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3 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26" name=""/>
        <p:cNvGrpSpPr/>
        <p:nvPr/>
      </p:nvGrpSpPr>
      <p:grpSpPr/>
      <p:sp>
        <p:nvSpPr>
          <p:cNvPr id="27" name=""/>
          <p:cNvSpPr/>
          <p:nvPr>
            <p:ph type="body" idx="10"/>
          </p:nvPr>
        </p:nvSpPr>
        <p:spPr>
          <a:xfrm>
            <a:off x="798830" y="0"/>
            <a:ext cx="423926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28" name=""/>
          <p:cNvSpPr/>
          <p:nvPr>
            <p:ph type="body" idx="10"/>
          </p:nvPr>
        </p:nvSpPr>
        <p:spPr>
          <a:xfrm>
            <a:off x="658495" y="722630"/>
            <a:ext cx="4379595" cy="57416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320040" marR="45720" indent="-27432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1.3 L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 PEUPLE D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’I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SRAËL N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A PAS RECONNU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COMME ÉTANT LE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C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HRIST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F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ÈS DU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IEU VIVANT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: </a:t>
            </a:r>
            <a:r>
              <a:rPr lang="fr-FR" sz="1200" i="1" spc="0">
                <a:solidFill>
                  <a:srgbClr val="000000"/>
                </a:solidFill>
                <a:latin typeface="Georgia" pitchFamily="1" panose="2263545234"/>
              </a:rPr>
              <a:t>« Il vint chez lui, et les siens ne l'ont pas reçu » </a:t>
            </a:r>
            <a:r>
              <a:rPr lang="fr-FR" sz="1200" spc="0">
                <a:solidFill>
                  <a:srgbClr val="000000"/>
                </a:solidFill>
                <a:latin typeface="Georgia" pitchFamily="1" panose="2263545234"/>
              </a:rPr>
              <a:t>(Jean 1. 11).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60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Pour confirmer ce rejet, les chefs religieux juifs ont condamné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Jésus 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Nous avons une Loi et, selon notre Loi, il doit mourir, car il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s'est fait Fils de Dieu »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19. 7). En réalité, c’est la société toute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entière —Juifs et non-Juifs, chefs religieux et chefs politiques, les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soldats et la foule— qui l’a rejeté et crucifié 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Ils le crucifièrent, et deux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autres avec lui, un de chaque côté, et Jésus au milieu »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19. 18).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Sur Jésus crucifié, Dieu a fait tomber le châtiment que nos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péchés méritaient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Le châtiment qui nous apporte la paix a été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sur lui, ... et l'Éternel a fait tomber sur lui l'iniquité de nous tous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(Esaïe 53. 5-6).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3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Puis, sur la croix, après avoir dit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C’est accompli»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(Jean 19. 30),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est entré volontairement et victorieusement dans la mort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Père ! entre tes mains je remets mon esprit»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(Luc 23. 46).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 est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mort, mais Dieu l’a ressuscité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 troisième jour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Vous avez mis à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mort le Prince de la vie, lui que Dieu a ressuscité d'entre les morts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(Actes 3. 15).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5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 a glorifié le seigneur Jésus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en le faisant asseoir à sa droite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selon ce qu’il est écrit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"Le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 dit à mon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(Jésus Christ)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Assieds-toi à ma droite, jusqu'à ce que j'aie mis tes en-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nemis pour marchepied de tes pieds". Que toute la maison d'Israël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sache donc avec certitude : Dieu a fait et Seigneur et Christ ce Jésus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que vous avez crucifié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(Actes 2. 34-36). </a:t>
            </a:r>
          </a:p>
        </p:txBody>
      </p:sp>
      <p:sp>
        <p:nvSpPr>
          <p:cNvPr id="29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4 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33" name=""/>
        <p:cNvGrpSpPr/>
        <p:nvPr/>
      </p:nvGrpSpPr>
      <p:grpSpPr/>
      <p:sp>
        <p:nvSpPr>
          <p:cNvPr id="34" name=""/>
          <p:cNvSpPr/>
          <p:nvPr>
            <p:ph type="body" idx="10"/>
          </p:nvPr>
        </p:nvSpPr>
        <p:spPr>
          <a:xfrm>
            <a:off x="650875" y="0"/>
            <a:ext cx="424434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35" name=""/>
          <p:cNvSpPr/>
          <p:nvPr>
            <p:ph type="body" idx="10"/>
          </p:nvPr>
        </p:nvSpPr>
        <p:spPr>
          <a:xfrm>
            <a:off x="650875" y="728345"/>
            <a:ext cx="4379595" cy="64471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Lorsque Jésus a été ainsi glorifié,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 a envoyé l’Esprit saint le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jour de la Pentecôte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car l’Esprit n’était pas encore venu, parce que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Jésus n’avait pas encore été glorifié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(Jean 7. 39).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Alors que le jour de la Pentecôte avait son accomplissement,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ils étaient tous ensemble dans un même lieu...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Alors ils furent tous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remplis de l’Esprit Saint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(Actes 2. 1, 4). </a:t>
            </a:r>
          </a:p>
          <a:p>
            <a:pPr marL="45720" marR="45720" indent="0" algn="l">
              <a:lnSpc>
                <a:spcPts val="1400"/>
              </a:lnSpc>
              <a:spcBef>
                <a:spcPts val="3185"/>
              </a:spcBef>
              <a:spcAft>
                <a:spcPts val="0"/>
              </a:spcAft>
            </a:pPr>
            <a:r>
              <a:rPr lang="fr-FR" sz="1400" b="1" spc="10">
                <a:solidFill>
                  <a:srgbClr val="000000"/>
                </a:solidFill>
                <a:latin typeface="Georgia" pitchFamily="1" panose="2263545234"/>
              </a:rPr>
              <a:t>1.4 L</a:t>
            </a:r>
            <a:r>
              <a:rPr lang="fr-FR" sz="1050" b="1" spc="10">
                <a:solidFill>
                  <a:srgbClr val="000000"/>
                </a:solidFill>
                <a:latin typeface="Georgia" pitchFamily="1" panose="2263545234"/>
              </a:rPr>
              <a:t>E MESSAGE DU SALUT EST ANNONCÉ À TOUS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00"/>
              </a:spcBef>
              <a:spcAft>
                <a:spcPts val="0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Remplis de l’Esprit Saint, les apôtres sont dès lors devenus des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témoins puissants et efficaces du Christ ressuscité. Ils ont commencé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à annoncer la bonne nouvelle du salut, proclamant que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«maintenant,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sans loi, la justice de Dieu est manifestée, comme en témoignent la Loi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et les Prophètes : la justice de Dieu par la foi en Jésus Christ envers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tous, et sur tous ceux qui croient. En effet, il n'y a pas de différence,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car tous ont péché et sont privés de la gloire de Dieu.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Tous ceux qui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croient sont justifiés gratuitement par sa grâce, par la rédemption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qui est dans le Christ Jésus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, lui que Dieu a présenté pour propitiatoire,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par la foi en son sang, afin de montrer sa justice (parce que les péchés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précédents avaient été supportés au temps de la patience de Dieu), en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vue de montrer sa justice dans le temps présent, de sorte qu'il est juste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et qu'il justifie celui qui est de la foi en Jésus »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(Romains 3. 21-26).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115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Ainsi, les apôtres ont montré à tous que </a:t>
            </a:r>
            <a:r>
              <a:rPr lang="fr-FR" sz="1200" b="1" spc="-10">
                <a:solidFill>
                  <a:srgbClr val="000000"/>
                </a:solidFill>
                <a:latin typeface="Calibri" pitchFamily="1" panose="2263545234"/>
              </a:rPr>
              <a:t>le Ciel était accessible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et que Dieu était favorable au pécheur. Aujourd’hui encore, leur mes-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sage de grâce demeure et tout homme est invité à se repentir devant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Dieu :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Dieu... ordonne maintenant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aux hommes que tous, en tous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lieux, ils se repentent; parce qu'il a fixé un jour où il doit juger avec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justice la terre habitée, par l'Homme qu'il a destiné à cela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(Jésus)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, ce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dont il a donné une preuve certaine à tous, en le ressuscitant d'entre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les morts»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(Actes 17. 30-31). </a:t>
            </a:r>
          </a:p>
        </p:txBody>
      </p:sp>
      <p:sp>
        <p:nvSpPr>
          <p:cNvPr id="36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5 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40" name=""/>
        <p:cNvGrpSpPr/>
        <p:nvPr/>
      </p:nvGrpSpPr>
      <p:grpSpPr/>
      <p:sp>
        <p:nvSpPr>
          <p:cNvPr id="41" name=""/>
          <p:cNvSpPr/>
          <p:nvPr>
            <p:ph type="body" idx="10"/>
          </p:nvPr>
        </p:nvSpPr>
        <p:spPr>
          <a:xfrm>
            <a:off x="798830" y="0"/>
            <a:ext cx="423164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42" name=""/>
          <p:cNvSpPr/>
          <p:nvPr>
            <p:ph type="body" idx="10"/>
          </p:nvPr>
        </p:nvSpPr>
        <p:spPr>
          <a:xfrm>
            <a:off x="650875" y="728345"/>
            <a:ext cx="4379595" cy="6396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10">
                <a:solidFill>
                  <a:srgbClr val="000000"/>
                </a:solidFill>
                <a:latin typeface="Georgia" pitchFamily="1" panose="2263545234"/>
              </a:rPr>
              <a:t>1.5 C</a:t>
            </a:r>
            <a:r>
              <a:rPr lang="fr-FR" sz="1050" b="1" spc="10">
                <a:solidFill>
                  <a:srgbClr val="000000"/>
                </a:solidFill>
                <a:latin typeface="Georgia" pitchFamily="1" panose="2263545234"/>
              </a:rPr>
              <a:t>EUX QUI ACCEPTENT LA BONNE NOUVELLE </a:t>
            </a:r>
          </a:p>
          <a:p>
            <a:pPr marL="411480" marR="45720"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DU SALUT SONT SAUVÉS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REÇOIVENT LA VIE DIVINE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ET DEVIENNENT ENFANTS DE DIEU </a:t>
            </a:r>
          </a:p>
          <a:p>
            <a:pPr marL="45720" marR="45720" indent="365760" algn="just">
              <a:lnSpc>
                <a:spcPts val="1500"/>
              </a:lnSpc>
              <a:spcBef>
                <a:spcPts val="850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Ceux qui acceptent et croient ce message —Jésus mort pour eux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et ressuscité— sont pardonnés, sauvés et reçoivent la vie nouvelle qui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vient de Dieu.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A tous ceux qui l’ont reçu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(qui ont reçu Jésus)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, il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leur a donné le droit d’être enfants de Dieu, c’est-à-dire à ceux qui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croient en son nom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(Jean 1. 12).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Désormais ils sont nés de Dieu, nés de nouveau et appartiennent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à la famille de Dieu. Ces personnes peuvent maintenant dire: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«Voyez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de quel amour le Père nous a fait don, que nous soyons appelés enfants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de Dieu... Bien-aimés, </a:t>
            </a:r>
            <a:r>
              <a:rPr lang="fr-FR" sz="1200" b="1" i="1" spc="-15">
                <a:solidFill>
                  <a:srgbClr val="000000"/>
                </a:solidFill>
                <a:latin typeface="Calibri" pitchFamily="1" panose="2263545234"/>
              </a:rPr>
              <a:t>nous sommes maintenant enfants de Dieu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(1 Jean 3. 1, 2). </a:t>
            </a:r>
          </a:p>
          <a:p>
            <a:pPr marL="411480" marR="45720" indent="-365760" algn="l">
              <a:lnSpc>
                <a:spcPts val="1500"/>
              </a:lnSpc>
              <a:spcBef>
                <a:spcPts val="3095"/>
              </a:spcBef>
              <a:spcAft>
                <a:spcPts val="0"/>
              </a:spcAft>
            </a:pP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1.6 L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ES ENFANTS DE 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IEU SONT APPELÉS CHRÉTIENS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ILS SONT UN NOUVEAU PEUPLE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LE PEUPLE DE 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IEU </a:t>
            </a:r>
          </a:p>
          <a:p>
            <a:pPr marL="45720" marR="45720" indent="365760" algn="just">
              <a:lnSpc>
                <a:spcPts val="1500"/>
              </a:lnSpc>
              <a:spcBef>
                <a:spcPts val="75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Ces personnes qui croient individuellement en Jésus, mort pour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chacun d’eux, sont appelés chrétiens, c’est-à-dire des petits Christ.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Ce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fut aussi à Antioche que, pour la première fois, les disciples furent nom-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més chrétiens»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(Actes 11. 26). Ils étaient appelés ainsi, parce qu’ils vi-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vaient comme le Christ. </a:t>
            </a:r>
          </a:p>
          <a:p>
            <a:pPr marL="45720" marR="45720" indent="365760" algn="just">
              <a:lnSpc>
                <a:spcPts val="1500"/>
              </a:lnSpc>
              <a:spcBef>
                <a:spcPts val="30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Ces chrétiens ne vivent plus pour eux-mêmes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mais vivent pour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Christ, selon ce qu’il est écrit :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mort pour tous afin que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ceux qui vivent ne vivent plus pour eux-mêmes, mais pour celui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pour eux est mort et a été ressuscité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(2 Corinthiens 5. 15).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7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Ces chrétiens forment, ensemble, un peuple mis à part pour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un peuple que Dieu a racheté par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«sang précieux de Christ»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Pierre 1. 19). </a:t>
            </a:r>
          </a:p>
        </p:txBody>
      </p:sp>
      <p:sp>
        <p:nvSpPr>
          <p:cNvPr id="43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6 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47" name=""/>
        <p:cNvGrpSpPr/>
        <p:nvPr/>
      </p:nvGrpSpPr>
      <p:grpSpPr/>
      <p:sp>
        <p:nvSpPr>
          <p:cNvPr id="48" name=""/>
          <p:cNvSpPr/>
          <p:nvPr>
            <p:ph type="body" idx="10"/>
          </p:nvPr>
        </p:nvSpPr>
        <p:spPr>
          <a:xfrm>
            <a:off x="657225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49" name=""/>
          <p:cNvSpPr/>
          <p:nvPr>
            <p:ph type="body" idx="10"/>
          </p:nvPr>
        </p:nvSpPr>
        <p:spPr>
          <a:xfrm>
            <a:off x="657225" y="728345"/>
            <a:ext cx="4379595" cy="6472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Aujourd’hui encore, nous sommes dans la période de la grâce ;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Dieu continue à ajouter à son nouveau peuple tous ceux qui croient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en son Fils Jésus, issus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de toute tribu, et langue, et peuple, et nation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(Apocalypse 5. 9), qu’ils soient Juifs ou non-Juifs. </a:t>
            </a:r>
          </a:p>
          <a:p>
            <a:pPr marL="411480" marR="45720" indent="0" algn="just">
              <a:lnSpc>
                <a:spcPts val="1200"/>
              </a:lnSpc>
              <a:spcBef>
                <a:spcPts val="2520"/>
              </a:spcBef>
              <a:spcAft>
                <a:spcPts val="0"/>
              </a:spcAft>
            </a:pPr>
            <a:r>
              <a:rPr lang="fr-FR" sz="1200" b="1" spc="-15">
                <a:solidFill>
                  <a:srgbClr val="000000"/>
                </a:solidFill>
                <a:latin typeface="Calibri" pitchFamily="1" panose="2263545234"/>
              </a:rPr>
              <a:t>Que devient alors israël, peuple qui devait accueillir le Messie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Israël est pour un temps mis de côté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pour cause d’incrédulité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(Romains 11. 20), incrédulité qui a entraîné le rejet de Christ, son Messie.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Israël, dans son ensemble, est donc, pendant cette période, privé des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bénédictions sur la terre. </a:t>
            </a:r>
          </a:p>
          <a:p>
            <a:pPr marL="320040" marR="685800" indent="-274320" algn="l">
              <a:lnSpc>
                <a:spcPts val="1500"/>
              </a:lnSpc>
              <a:spcBef>
                <a:spcPts val="3025"/>
              </a:spcBef>
              <a:spcAft>
                <a:spcPts val="0"/>
              </a:spcAft>
            </a:pP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1.7 L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ES CHRÉTIENS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PEUPLE RACHETÉ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SONT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UN PEUPLE CÉLESTE 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: 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ILS ATTENDENT LE RETOUR 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DU </a:t>
            </a:r>
            <a:r>
              <a:rPr lang="fr-FR" sz="1100" b="1" spc="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1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65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Les chrétiens nés de nouveau sont un peuple céleste, méconnu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et retiré spirituellement du monde, pour appartenir à Christ, leur Sei-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gneur,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qui s’est donné lui-même pour nos péchés, afin de nous retirer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du présent siècle mauvais, selon la volonté de notre Dieu et Père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(Galates 1. 4). Certes, ils vivent physiquement sur la terre, mais leurs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pensées sont en opposition avec l’esprit du monde. étant un peuple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céleste, les rachetés de Christ attendent du ciel Jésus qui vient, car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notre cité à nous se trouve dans les cieux, d’où aussi nous attendons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 Seigneur Jésus Christ comme Sauveur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(Philippiens 3. 20).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0"/>
              </a:spcBef>
              <a:spcAft>
                <a:spcPts val="7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Les chrétiens, peuple racheté de Christ, sont donc bien différents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du peuple d’Israël, parce que toutes leurs bénédictions sont avec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Christ, qui est dans le ciel. Ils attendent 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la bienheureuse espérance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et l'apparition de la gloire de notre grand Dieu et Sauveur Jésus Christ,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qui s'est donné lui-même pour nous, afin de nous racheter de toute ini-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quité et de purifier pour lui-même un peuple qui lui appartienne en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propre, zélé pour les bonnes œuvres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» (Tite 2. 13-14). </a:t>
            </a:r>
          </a:p>
        </p:txBody>
      </p:sp>
      <p:sp>
        <p:nvSpPr>
          <p:cNvPr id="50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7 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54" name=""/>
        <p:cNvGrpSpPr/>
        <p:nvPr/>
      </p:nvGrpSpPr>
      <p:grpSpPr/>
      <p:sp>
        <p:nvSpPr>
          <p:cNvPr id="55" name=""/>
          <p:cNvSpPr/>
          <p:nvPr>
            <p:ph type="body" idx="10"/>
          </p:nvPr>
        </p:nvSpPr>
        <p:spPr>
          <a:xfrm>
            <a:off x="798830" y="0"/>
            <a:ext cx="4236720" cy="12433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56" name=""/>
          <p:cNvSpPr/>
          <p:nvPr>
            <p:ph type="body" idx="10"/>
          </p:nvPr>
        </p:nvSpPr>
        <p:spPr>
          <a:xfrm>
            <a:off x="655955" y="1243330"/>
            <a:ext cx="4379595" cy="217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0" indent="0" algn="ctr">
              <a:lnSpc>
                <a:spcPts val="1900"/>
              </a:lnSpc>
              <a:spcAft>
                <a:spcPts val="0"/>
              </a:spcAft>
            </a:pP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2. L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E RETOUR DU </a:t>
            </a: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ÉSUS </a:t>
            </a:r>
          </a:p>
        </p:txBody>
      </p:sp>
      <p:sp>
        <p:nvSpPr>
          <p:cNvPr id="57" name=""/>
          <p:cNvSpPr/>
          <p:nvPr>
            <p:ph type="body" idx="10"/>
          </p:nvPr>
        </p:nvSpPr>
        <p:spPr>
          <a:xfrm>
            <a:off x="655955" y="1461135"/>
            <a:ext cx="4379595" cy="55238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2.1 L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ES PROMESSES DE CE RETOUR</a:t>
            </a: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, </a:t>
            </a:r>
          </a:p>
          <a:p>
            <a:pPr marL="411480" marR="0" indent="0" algn="l">
              <a:lnSpc>
                <a:spcPts val="1200"/>
              </a:lnSpc>
              <a:spcBef>
                <a:spcPts val="360"/>
              </a:spcBef>
              <a:spcAft>
                <a:spcPts val="0"/>
              </a:spcAft>
            </a:pP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LA GRANDE ESPÉRANCE DES CHRÉTIENS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1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a promis à ceux qui croient en Lui :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Dans la maison de mon Père, il y a de nombreuses demeures; s'il en était autrement, je vous l'aurais dit, car je vais vous préparer une place. Et si je m'en vais et que je vous prépare une place,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je reviendrai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et je vous prendrai au-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près de moi, afin que là où moi je suis, vous, vous soyez aussi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45720" marR="0" indent="0" algn="just">
              <a:lnSpc>
                <a:spcPts val="1200"/>
              </a:lnSpc>
              <a:spcBef>
                <a:spcPts val="320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14. 2-3).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50" spc="-5">
                <a:solidFill>
                  <a:srgbClr val="000000"/>
                </a:solidFill>
                <a:latin typeface="Calibri" pitchFamily="1" panose="2263545234"/>
              </a:rPr>
              <a:t>De plus, Jésus dit: «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Voici, je viens bientôt. Bienheureux celui qui garde les paroles de la prophétie de ce livre </a:t>
            </a:r>
            <a:r>
              <a:rPr lang="fr-FR" sz="1250" spc="-5">
                <a:solidFill>
                  <a:srgbClr val="000000"/>
                </a:solidFill>
                <a:latin typeface="Calibri" pitchFamily="1" panose="2263545234"/>
              </a:rPr>
              <a:t>» (Apocalypse 22. 7). </a:t>
            </a:r>
          </a:p>
          <a:p>
            <a:pPr marL="411480" marR="868680" indent="-365760" algn="l">
              <a:lnSpc>
                <a:spcPts val="1500"/>
              </a:lnSpc>
              <a:spcBef>
                <a:spcPts val="3040"/>
              </a:spcBef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2.2 I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 N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Y AURA PAS DE SIGNE PARTICULIER ANNONÇANT LE RETOUR DU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EIGNEUR POUR PRENDRE SON PEUPLE RACHETÉ </a:t>
            </a:r>
          </a:p>
          <a:p>
            <a:pPr marL="45720" marR="45720" indent="365760" algn="just">
              <a:lnSpc>
                <a:spcPts val="1500"/>
              </a:lnSpc>
              <a:spcBef>
                <a:spcPts val="85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Ainsi, à tout instant peut retentir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«cri de commandement»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16), cri qui annonce l’arrivée du Seigneur pour prendre les chrétiens qui sont nés de nouveau. </a:t>
            </a:r>
          </a:p>
          <a:p>
            <a:pPr marL="45720" marR="0" indent="0" algn="l">
              <a:lnSpc>
                <a:spcPts val="1500"/>
              </a:lnSpc>
              <a:spcBef>
                <a:spcPts val="3070"/>
              </a:spcBef>
              <a:spcAft>
                <a:spcPts val="0"/>
              </a:spcAft>
            </a:pP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2.3 L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E RETOUR DE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ÉSUS SE FERA EN DEUX ÉTAPES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: </a:t>
            </a:r>
          </a:p>
          <a:p>
            <a:pPr marL="45720" marR="45720" indent="365760" algn="just">
              <a:lnSpc>
                <a:spcPts val="1500"/>
              </a:lnSpc>
              <a:spcBef>
                <a:spcPts val="90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Wingdings" pitchFamily="2" panose="2263545234"/>
              </a:rPr>
              <a:t>Ø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une première étape, en rapport avec l’église,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exclusivement composée de l’ensemble de tous ceux qui ont cru en Jésus, pour l’en-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lever et l’amener au ciel. </a:t>
            </a:r>
          </a:p>
        </p:txBody>
      </p:sp>
      <p:sp>
        <p:nvSpPr>
          <p:cNvPr id="58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8 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</p:bgPr>
    </p:bg>
    <p:spTree>
      <p:nvGrpSpPr>
        <p:cNvPr id="63" name=""/>
        <p:cNvGrpSpPr/>
        <p:nvPr/>
      </p:nvGrpSpPr>
      <p:grpSpPr/>
      <p:sp>
        <p:nvSpPr>
          <p:cNvPr id="64" name=""/>
          <p:cNvSpPr/>
          <p:nvPr>
            <p:ph type="body" idx="10"/>
          </p:nvPr>
        </p:nvSpPr>
        <p:spPr>
          <a:xfrm>
            <a:off x="658495" y="0"/>
            <a:ext cx="423672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65" name=""/>
          <p:cNvSpPr/>
          <p:nvPr>
            <p:ph type="body" idx="10"/>
          </p:nvPr>
        </p:nvSpPr>
        <p:spPr>
          <a:xfrm>
            <a:off x="658495" y="722630"/>
            <a:ext cx="4379595" cy="63004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000" b="1" spc="-30">
                <a:solidFill>
                  <a:srgbClr val="000000"/>
                </a:solidFill>
                <a:latin typeface="Wingdings" pitchFamily="2" panose="2263545234"/>
              </a:rPr>
              <a:t>Ø </a:t>
            </a:r>
            <a:r>
              <a:rPr lang="fr-FR" sz="1200" b="1" spc="-30">
                <a:solidFill>
                  <a:srgbClr val="000000"/>
                </a:solidFill>
                <a:latin typeface="Calibri" pitchFamily="1" panose="2263545234"/>
              </a:rPr>
              <a:t>Une deuxième étape, en rapport avec le monde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. Cette fois-ci,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le Seigneur Jésus viendra avec l’église, devenue entre-temps son épouse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lors des noces de l’Agneau, pour établir sur la terre son règne de mille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ans : Jésus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« viendra pour être, dans ce jour-là, glorifié dans ses saints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et admiré dans tous ceux qui auront cru»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(2 Thessaloniciens 1. 10).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189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Ici, nous ne considérerons que la première étape du retour de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Jésus, car elle est en rapport avec l’enlèvement des chrétiens, c’est-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à-dire de tous ceux qui ont cru en Lui et qui forment l’église. </a:t>
            </a:r>
          </a:p>
          <a:p>
            <a:pPr marL="685800" marR="1417320" indent="-457200" algn="l">
              <a:lnSpc>
                <a:spcPts val="1500"/>
              </a:lnSpc>
              <a:spcBef>
                <a:spcPts val="248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2.3.1 Pourquoi une première étape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retour de Jésus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Première raison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pour enlever les chrétiens de cette scène de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péché, et les préserver des jugements qui accompagneront la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deuxième étape.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20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Parce que tu as gardé la parole de ma patience, moi aussi je te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garderai de l'heure de l'épreuve qui va venir sur la terre habitée tout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entière, pour éprouver ceux qui habitent sur la terre ».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Il dit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Je viens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bientôt; tiens ferme ce que tu as, afin que personne ne prenne ta cou-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ronne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(Apocalypse 3. 10-11).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Les chrétiens attendent donc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des cieux son Fils qu'il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ressuscité d'entre les morts, Jésus, qui nous délivre de la colère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vient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(1 Thessaloniciens 1. 10).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7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Deuxième raison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pour que les croyants, qui ont aimé et suivi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pendant qu’il était méprisé par le monde, voient toutes les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étapes de sa gloire, sur la terre et dans le ciel. </a:t>
            </a:r>
          </a:p>
        </p:txBody>
      </p:sp>
      <p:sp>
        <p:nvSpPr>
          <p:cNvPr id="66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9 </a:t>
            </a:r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2" /><Relationship Type="http://schemas.openxmlformats.org/officeDocument/2006/relationships/slideLayout" Target="/ppt/slideLayouts/slideLayout1.xml" Id="rId5" /><Relationship Type="http://schemas.openxmlformats.org/officeDocument/2006/relationships/slideLayout" Target="/ppt/slideLayouts/slideLayout2.xml" Id="rId10" /><Relationship Type="http://schemas.openxmlformats.org/officeDocument/2006/relationships/slideLayout" Target="/ppt/slideLayouts/slideLayout3.xml" Id="rId13" /><Relationship Type="http://schemas.openxmlformats.org/officeDocument/2006/relationships/slideLayout" Target="/ppt/slideLayouts/slideLayout4.xml" Id="rId16" /><Relationship Type="http://schemas.openxmlformats.org/officeDocument/2006/relationships/slideLayout" Target="/ppt/slideLayouts/slideLayout5.xml" Id="rId19" /><Relationship Type="http://schemas.openxmlformats.org/officeDocument/2006/relationships/slideLayout" Target="/ppt/slideLayouts/slideLayout6.xml" Id="rId22" /><Relationship Type="http://schemas.openxmlformats.org/officeDocument/2006/relationships/slideLayout" Target="/ppt/slideLayouts/slideLayout7.xml" Id="rId25" /><Relationship Type="http://schemas.openxmlformats.org/officeDocument/2006/relationships/slideLayout" Target="/ppt/slideLayouts/slideLayout8.xml" Id="rId28" /><Relationship Type="http://schemas.openxmlformats.org/officeDocument/2006/relationships/slideLayout" Target="/ppt/slideLayouts/slideLayout9.xml" Id="rId31" /><Relationship Type="http://schemas.openxmlformats.org/officeDocument/2006/relationships/slideLayout" Target="/ppt/slideLayouts/slideLayout10.xml" Id="rId34" /><Relationship Type="http://schemas.openxmlformats.org/officeDocument/2006/relationships/slideLayout" Target="/ppt/slideLayouts/slideLayout11.xml" Id="rId37" /><Relationship Type="http://schemas.openxmlformats.org/officeDocument/2006/relationships/slideLayout" Target="/ppt/slideLayouts/slideLayout12.xml" Id="rId40" /><Relationship Type="http://schemas.openxmlformats.org/officeDocument/2006/relationships/slideLayout" Target="/ppt/slideLayouts/slideLayout13.xml" Id="rId43" /><Relationship Type="http://schemas.openxmlformats.org/officeDocument/2006/relationships/slideLayout" Target="/ppt/slideLayouts/slideLayout14.xml" Id="rId46" /><Relationship Type="http://schemas.openxmlformats.org/officeDocument/2006/relationships/slideLayout" Target="/ppt/slideLayouts/slideLayout15.xml" Id="rId49" /><Relationship Type="http://schemas.openxmlformats.org/officeDocument/2006/relationships/slideLayout" Target="/ppt/slideLayouts/slideLayout16.xml" Id="rId5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10"/>
    <p:sldLayoutId id="2147483651" r:id="rId13"/>
    <p:sldLayoutId id="2147483652" r:id="rId16"/>
    <p:sldLayoutId id="2147483653" r:id="rId19"/>
    <p:sldLayoutId id="2147483654" r:id="rId22"/>
    <p:sldLayoutId id="2147483655" r:id="rId25"/>
    <p:sldLayoutId id="2147483656" r:id="rId28"/>
    <p:sldLayoutId id="2147483657" r:id="rId31"/>
    <p:sldLayoutId id="2147483658" r:id="rId34"/>
    <p:sldLayoutId id="2147483659" r:id="rId37"/>
    <p:sldLayoutId id="2147483660" r:id="rId40"/>
    <p:sldLayoutId id="2147483661" r:id="rId43"/>
    <p:sldLayoutId id="2147483662" r:id="rId46"/>
    <p:sldLayoutId id="2147483663" r:id="rId49"/>
    <p:sldLayoutId id="2147483664" r:id="rId52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5" /><Relationship Type="http://schemas.openxmlformats.org/officeDocument/2006/relationships/image" Target="/ppt/media/image1.png" Id="rId7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0.xml" Id="rId34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37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2.xml" Id="rId40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3.xml" Id="rId43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4.xml" Id="rId46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5.xml" Id="rId49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6.xml" Id="rI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4.xml" Id="rI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5.xml" Id="rI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I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25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8.xml" Id="rId2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9.xml" Id="rId3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2" name=""/>
        <p:cNvGrpSpPr/>
        <p:nvPr/>
      </p:nvGrpSpPr>
      <p:grpSpPr/>
      <p:pic>
        <p:nvPicPr>
          <p:cNvPr id="8" name="Image.jpg"/>
          <p:cNvPicPr/>
          <p:nvPr/>
        </p:nvPicPr>
        <p:blipFill>
          <a:blip r:embed="rId7"/>
          <a:stretch>
            <a:fillRect/>
          </a:stretch>
        </p:blipFill>
        <p:spPr>
          <a:xfrm>
            <a:off x="719455" y="6385560"/>
            <a:ext cx="4248785" cy="835025"/>
          </a:xfrm>
          <a:prstGeom prst="rect">
            <a:avLst/>
          </a:prstGeom>
        </p:spPr>
      </p:pic>
      <p:sp>
        <p:nvSpPr>
          <p:cNvPr id="4" name=""/>
          <p:cNvSpPr/>
          <p:nvPr>
            <p:ph type="body" idx="10"/>
          </p:nvPr>
        </p:nvSpPr>
        <p:spPr>
          <a:xfrm>
            <a:off x="725170" y="1130300"/>
            <a:ext cx="2286000" cy="20091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6035" rIns="0" bIns="0" anchor="t"/>
          <a:lstStyle/>
          <a:p>
            <a:pPr marL="0" marR="0" indent="0" algn="l">
              <a:lnSpc>
                <a:spcPts val="1800"/>
              </a:lnSpc>
              <a:spcAft>
                <a:spcPts val="13750"/>
              </a:spcAft>
            </a:pPr>
            <a:r>
              <a:rPr lang="fr-FR" sz="1750" b="1" spc="-35">
                <a:solidFill>
                  <a:srgbClr val="050505"/>
                </a:solidFill>
                <a:latin typeface="Calibri" pitchFamily="1" panose="2263545234"/>
              </a:rPr>
              <a:t>Ce que la Bible dit sur ...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1920240" y="3139440"/>
            <a:ext cx="3060700" cy="29851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3200"/>
              </a:lnSpc>
              <a:spcAft>
                <a:spcPts val="0"/>
              </a:spcAft>
            </a:pPr>
            <a:r>
              <a:rPr lang="fr-FR" sz="2900" b="1" spc="-60">
                <a:solidFill>
                  <a:srgbClr val="050505"/>
                </a:solidFill>
                <a:latin typeface="Georgia" pitchFamily="1" panose="2263545234"/>
              </a:rPr>
              <a:t>La résurrection </a:t>
            </a:r>
          </a:p>
          <a:p>
            <a:pPr marL="0" marR="0" indent="0" algn="r">
              <a:lnSpc>
                <a:spcPts val="32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2900" b="1" spc="-20">
                <a:solidFill>
                  <a:srgbClr val="050505"/>
                </a:solidFill>
                <a:latin typeface="Georgia" pitchFamily="1" panose="2263545234"/>
              </a:rPr>
              <a:t>et l’enlèvement </a:t>
            </a:r>
          </a:p>
          <a:p>
            <a:pPr marL="0" marR="0" indent="0" algn="r">
              <a:lnSpc>
                <a:spcPts val="3200"/>
              </a:lnSpc>
              <a:spcBef>
                <a:spcPts val="0"/>
              </a:spcBef>
              <a:spcAft>
                <a:spcPts val="13545"/>
              </a:spcAft>
            </a:pPr>
            <a:r>
              <a:rPr lang="fr-FR" sz="2900" b="1" spc="-30">
                <a:solidFill>
                  <a:srgbClr val="050505"/>
                </a:solidFill>
                <a:latin typeface="Georgia" pitchFamily="1" panose="2263545234"/>
              </a:rPr>
              <a:t>des chrétiens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654050" y="6124575"/>
            <a:ext cx="4379595" cy="2609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7145" rIns="0" bIns="0" anchor="t"/>
          <a:lstStyle/>
          <a:p>
            <a:pPr marL="0" marR="0" indent="0" algn="r">
              <a:lnSpc>
                <a:spcPts val="1300"/>
              </a:lnSpc>
              <a:spcAft>
                <a:spcPts val="565"/>
              </a:spcAft>
            </a:pPr>
            <a:r>
              <a:rPr lang="fr-FR" sz="1200" spc="165">
                <a:solidFill>
                  <a:srgbClr val="050505"/>
                </a:solidFill>
                <a:latin typeface="Calibri" pitchFamily="1" panose="2263545234"/>
              </a:rPr>
              <a:t>JCK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1740535" y="6572885"/>
            <a:ext cx="1551305" cy="471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Edition et publication : </a:t>
            </a:r>
            <a:r>
              <a:rPr lang="fr-FR" sz="800" b="1" spc="0">
                <a:solidFill>
                  <a:srgbClr val="050505"/>
                </a:solidFill>
                <a:latin typeface="Calibri" pitchFamily="1" panose="2263545234"/>
              </a:rPr>
              <a:t>E</a:t>
            </a: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coute la </a:t>
            </a:r>
            <a:r>
              <a:rPr lang="fr-FR" sz="800" b="1" spc="0">
                <a:solidFill>
                  <a:srgbClr val="050505"/>
                </a:solidFill>
                <a:latin typeface="Calibri" pitchFamily="1" panose="2263545234"/>
              </a:rPr>
              <a:t>B</a:t>
            </a:r>
            <a:r>
              <a:rPr lang="fr-FR" sz="800" spc="0">
                <a:solidFill>
                  <a:srgbClr val="050505"/>
                </a:solidFill>
                <a:latin typeface="Calibri" pitchFamily="1" panose="2263545234"/>
              </a:rPr>
              <a:t>ible Numéro d’impression : 021 Dépôt légal : Mars 2015 </a:t>
            </a:r>
            <a:r>
              <a:rPr lang="fr-FR" sz="800" u="sng" spc="0">
                <a:solidFill>
                  <a:srgbClr val="0000FF"/>
                </a:solidFill>
                <a:latin typeface="Calibri" pitchFamily="1" panose="2263545234"/>
              </a:rPr>
              <a:t>ecoutelabible@gmail.com</a:t>
            </a:r>
            <a:r>
              <a:rPr lang="fr-FR" sz="100" spc="0">
                <a:solidFill>
                  <a:srgbClr val="050505"/>
                </a:solidFill>
                <a:latin typeface="Calibri" pitchFamily="1" panose="2263545234"/>
              </a:rPr>
              <a:t> 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69" name=""/>
        <p:cNvGrpSpPr/>
        <p:nvPr/>
      </p:nvGrpSpPr>
      <p:grpSpPr/>
      <p:sp>
        <p:nvSpPr>
          <p:cNvPr id="71" name=""/>
          <p:cNvSpPr/>
          <p:nvPr>
            <p:ph type="body" idx="10"/>
          </p:nvPr>
        </p:nvSpPr>
        <p:spPr>
          <a:xfrm>
            <a:off x="798830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72" name=""/>
          <p:cNvSpPr/>
          <p:nvPr>
            <p:ph type="body" idx="10"/>
          </p:nvPr>
        </p:nvSpPr>
        <p:spPr>
          <a:xfrm>
            <a:off x="657225" y="728345"/>
            <a:ext cx="4379595" cy="62439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Souvenons-nous que Jésus a dit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: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Père, je veux, quant à ceux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que tu m'as donnés, que là où je suis, moi, ils y soient aussi avec moi,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afin qu'ils contemplent ma gloire, que tu m'as donnée; car tu m'as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aimé avant la fondation du monde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(Jean 17. 24).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Remarquons que dans cette première étape du retour du Sei-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gneur, c'est surtout la grâce de Jésus qui brille envers nous : il nous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enlève de cette scène de péché et de jugement, et nous prend auprès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de lui. C'est pourquoi cette venue est la venue du Seigneur pour nous,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chrétiens. </a:t>
            </a:r>
          </a:p>
          <a:p>
            <a:pPr marL="685800" marR="502920" indent="-457200" algn="l">
              <a:lnSpc>
                <a:spcPts val="1500"/>
              </a:lnSpc>
              <a:spcBef>
                <a:spcPts val="250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2.3.2 Comment se déroulera la première étape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retour de Jésus ? </a:t>
            </a:r>
          </a:p>
          <a:p>
            <a:pPr marL="411480" marR="45720" indent="0" algn="l">
              <a:lnSpc>
                <a:spcPts val="1200"/>
              </a:lnSpc>
              <a:spcBef>
                <a:spcPts val="1170"/>
              </a:spcBef>
              <a:spcAft>
                <a:spcPts val="0"/>
              </a:spcAft>
            </a:pPr>
            <a:r>
              <a:rPr lang="fr-FR" sz="1200" b="1" spc="-5">
                <a:solidFill>
                  <a:srgbClr val="000000"/>
                </a:solidFill>
                <a:latin typeface="Calibri" pitchFamily="1" panose="2263545234"/>
              </a:rPr>
              <a:t>Jésus viendra ...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Avec un cri de commandement, le Seigneur lui-même descendra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du ciel pour chercher ceux qui ont cru en lui. </a:t>
            </a:r>
          </a:p>
          <a:p>
            <a:pPr marL="411480" marR="2011680" indent="0" algn="l">
              <a:lnSpc>
                <a:spcPts val="1500"/>
              </a:lnSpc>
              <a:spcBef>
                <a:spcPts val="2145"/>
              </a:spcBef>
              <a:spcAft>
                <a:spcPts val="0"/>
              </a:spcAft>
            </a:pPr>
            <a:r>
              <a:rPr lang="fr-FR" sz="1200" spc="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Le Seigneur lui-même,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un cri de commandement,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une voix d'archange et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avec la trompette de Dieu, </a:t>
            </a:r>
            <a:r>
              <a:rPr lang="fr-FR" sz="1200" i="1" spc="15">
                <a:solidFill>
                  <a:srgbClr val="000000"/>
                </a:solidFill>
                <a:latin typeface="Calibri" pitchFamily="1" panose="2263545234"/>
              </a:rPr>
              <a:t>descendra du ciel </a:t>
            </a:r>
            <a:r>
              <a:rPr lang="fr-FR" sz="1200" spc="15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411480" marR="45720" indent="0" algn="l">
              <a:lnSpc>
                <a:spcPts val="1200"/>
              </a:lnSpc>
              <a:spcBef>
                <a:spcPts val="36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Thessaloniciens 4. 16). </a:t>
            </a:r>
          </a:p>
          <a:p>
            <a:pPr marL="411480" marR="45720" indent="-182880" algn="l">
              <a:lnSpc>
                <a:spcPts val="2300"/>
              </a:lnSpc>
              <a:spcBef>
                <a:spcPts val="1325"/>
              </a:spcBef>
              <a:spcAft>
                <a:spcPts val="0"/>
              </a:spcAft>
            </a:pPr>
            <a:r>
              <a:rPr lang="fr-FR" sz="1200" b="1" spc="-20">
                <a:solidFill>
                  <a:srgbClr val="000000"/>
                </a:solidFill>
                <a:latin typeface="Georgia" pitchFamily="1" panose="2263545234"/>
              </a:rPr>
              <a:t>2.3.3 Conséquence pour les morts en Christ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ils ressusciteront, et la seconde mort n’aura pas de pouvoir sur eux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0"/>
              </a:spcBef>
              <a:spcAft>
                <a:spcPts val="45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Bienheureux et saint celui qui a part à la première résurrection :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sur eux, la seconde mort n'a pas de pouvoir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» (Apocalypse 20. 6). </a:t>
            </a:r>
          </a:p>
        </p:txBody>
      </p:sp>
      <p:sp>
        <p:nvSpPr>
          <p:cNvPr id="73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10 </a:t>
            </a:r>
          </a:p>
        </p:txBody>
      </p:sp>
      <p:cxnSp>
        <p:nvCxnSpPr>
          <p:cNvPr id="74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75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76" name=""/>
        <p:cNvGrpSpPr/>
        <p:nvPr/>
      </p:nvGrpSpPr>
      <p:grpSpPr/>
      <p:sp>
        <p:nvSpPr>
          <p:cNvPr id="78" name=""/>
          <p:cNvSpPr/>
          <p:nvPr>
            <p:ph type="body" idx="10"/>
          </p:nvPr>
        </p:nvSpPr>
        <p:spPr>
          <a:xfrm>
            <a:off x="659130" y="0"/>
            <a:ext cx="4236085" cy="719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79" name=""/>
          <p:cNvSpPr/>
          <p:nvPr>
            <p:ph type="body" idx="10"/>
          </p:nvPr>
        </p:nvSpPr>
        <p:spPr>
          <a:xfrm>
            <a:off x="659130" y="719455"/>
            <a:ext cx="4379595" cy="5249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228600" indent="0" algn="l">
              <a:lnSpc>
                <a:spcPts val="1300"/>
              </a:lnSpc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Comment se déroulera la résurrection des morts en </a:t>
            </a: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Christ ? </a:t>
            </a:r>
          </a:p>
          <a:p>
            <a:pPr marL="548640" marR="45720" indent="137160" algn="just">
              <a:lnSpc>
                <a:spcPts val="1500"/>
              </a:lnSpc>
              <a:spcBef>
                <a:spcPts val="860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morts en Christ entendront la voix du Fils de Dieu,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et ils sortiront vivants du tombeau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Ne vous étonnez pas de cela; car l'heure vient où tous ceux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qui sont dans les tombeaux entendront sa voix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(Jean 5. 28).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6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Ils sortiront, ceux qui auront pratiqué le bien, pour une résur-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rection de vie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(Jean 5. 29). </a:t>
            </a:r>
          </a:p>
          <a:p>
            <a:pPr marL="548640" marR="45720" indent="137160" algn="l">
              <a:lnSpc>
                <a:spcPts val="1300"/>
              </a:lnSpc>
              <a:spcBef>
                <a:spcPts val="2455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-35">
                <a:solidFill>
                  <a:srgbClr val="000000"/>
                </a:solidFill>
                <a:latin typeface="Calibri" pitchFamily="1" panose="2263545234"/>
              </a:rPr>
              <a:t>Les corps ressusciteront en gloire et deviendront incorruptibles </a:t>
            </a:r>
          </a:p>
          <a:p>
            <a:pPr marL="45720" marR="45720" indent="365760" algn="just">
              <a:lnSpc>
                <a:spcPts val="1500"/>
              </a:lnSpc>
              <a:spcBef>
                <a:spcPts val="255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Il en est de même aussi de la résurrection des morts: le corps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est semé en corruption, il ressuscite en incorruptibilité; il est semé en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déshonneur, il ressuscite en gloire; il est semé en faiblesse, il ressuscite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en puissance; il est semé corps animal, il ressuscite corps spirituel. S'il y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a un corps animal, il y en a aussi un spirituel </a:t>
            </a: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» (1 Corinthiens 15. 42-44). </a:t>
            </a:r>
          </a:p>
          <a:p>
            <a:pPr marL="411480" marR="1051560" indent="0" algn="l">
              <a:lnSpc>
                <a:spcPts val="1500"/>
              </a:lnSpc>
              <a:spcBef>
                <a:spcPts val="188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Les morts seront ressuscités incorruptibles...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15. 52). </a:t>
            </a:r>
          </a:p>
          <a:p>
            <a:pPr marL="548640" marR="45720" indent="137160" algn="l">
              <a:lnSpc>
                <a:spcPts val="1300"/>
              </a:lnSpc>
              <a:spcBef>
                <a:spcPts val="2170"/>
              </a:spcBef>
              <a:spcAft>
                <a:spcPts val="0"/>
              </a:spcAft>
              <a:buFont typeface="Symbol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morts en Christ ressusciteront en premier lieu </a:t>
            </a:r>
          </a:p>
          <a:p>
            <a:pPr marL="411480" marR="411480" indent="0" algn="l">
              <a:lnSpc>
                <a:spcPts val="1500"/>
              </a:lnSpc>
              <a:spcBef>
                <a:spcPts val="270"/>
              </a:spcBef>
              <a:spcAft>
                <a:spcPts val="2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et les morts en Christ ressusciteront en premier lieu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16). </a:t>
            </a:r>
          </a:p>
        </p:txBody>
      </p:sp>
      <p:sp>
        <p:nvSpPr>
          <p:cNvPr id="80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11 </a:t>
            </a:r>
          </a:p>
        </p:txBody>
      </p:sp>
      <p:cxnSp>
        <p:nvCxnSpPr>
          <p:cNvPr id="81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82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83" name=""/>
        <p:cNvGrpSpPr/>
        <p:nvPr/>
      </p:nvGrpSpPr>
      <p:grpSpPr/>
      <p:sp>
        <p:nvSpPr>
          <p:cNvPr id="85" name=""/>
          <p:cNvSpPr/>
          <p:nvPr>
            <p:ph type="body" idx="10"/>
          </p:nvPr>
        </p:nvSpPr>
        <p:spPr>
          <a:xfrm>
            <a:off x="798830" y="0"/>
            <a:ext cx="423799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86" name=""/>
          <p:cNvSpPr/>
          <p:nvPr>
            <p:ph type="body" idx="10"/>
          </p:nvPr>
        </p:nvSpPr>
        <p:spPr>
          <a:xfrm>
            <a:off x="657225" y="722630"/>
            <a:ext cx="4379595" cy="66179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685800" marR="822960" indent="-457200" algn="l">
              <a:lnSpc>
                <a:spcPts val="15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2.3.4 Les chrétiens en vie lors de la venue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Seigneur Jésus seront transmués </a:t>
            </a:r>
          </a:p>
          <a:p>
            <a:pPr marL="411480" marR="45720" indent="0" algn="l">
              <a:lnSpc>
                <a:spcPts val="1200"/>
              </a:lnSpc>
              <a:spcBef>
                <a:spcPts val="1450"/>
              </a:spcBef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2.3.4.1 Qu’est-ce que la transmutation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00" spc="-45">
                <a:solidFill>
                  <a:srgbClr val="000000"/>
                </a:solidFill>
                <a:latin typeface="Calibri" pitchFamily="1" panose="2263545234"/>
              </a:rPr>
              <a:t>C’est le changement (ou la transformation) du corps des chrétiens en </a:t>
            </a:r>
            <a:r>
              <a:rPr lang="fr-FR" sz="1200" spc="-45">
                <a:solidFill>
                  <a:srgbClr val="000000"/>
                </a:solidFill>
                <a:latin typeface="Calibri" pitchFamily="1" panose="2263545234"/>
              </a:rPr>
              <a:t>un corps nouveau, spirituel et glorieux, lors de la venue du Seigneur Jésus. </a:t>
            </a:r>
          </a:p>
          <a:p>
            <a:pPr marL="45720" marR="45720" indent="365760" algn="l">
              <a:lnSpc>
                <a:spcPts val="1500"/>
              </a:lnSpc>
              <a:spcBef>
                <a:spcPts val="187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et nous, nous serons changés. Car il faut que ce corruptible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revête l'incorruptibilité, et que ce mortel revête l'immortalité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Corinthiens 15. 52, 53).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Nous attendons le Seigneur Jésus Christ comme Sauveur,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transformera notre corps d’abaissement en la conformité du corps de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sa gloire, en déployant le pouvoir qu'il a de soumettre absolument tout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à son autorité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(Philippiens 3. 20-21).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1600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Quand il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sera manifesté, nous lui serons semblables,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car nous le verrons comme il est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(1 Jean 3. 2). </a:t>
            </a:r>
          </a:p>
          <a:p>
            <a:pPr marL="411480" marR="45720" indent="0" algn="l">
              <a:lnSpc>
                <a:spcPts val="1200"/>
              </a:lnSpc>
              <a:spcBef>
                <a:spcPts val="2535"/>
              </a:spcBef>
              <a:spcAft>
                <a:spcPts val="0"/>
              </a:spcAft>
            </a:pPr>
            <a:r>
              <a:rPr lang="fr-FR" sz="1100" b="1" i="1" spc="0">
                <a:solidFill>
                  <a:srgbClr val="000000"/>
                </a:solidFill>
                <a:latin typeface="Georgia" pitchFamily="1" panose="2263545234"/>
              </a:rPr>
              <a:t>2.3.4.2 Conséquences de la transmutation </a:t>
            </a:r>
          </a:p>
          <a:p>
            <a:pPr marL="411480" marR="45720" indent="0" algn="l">
              <a:lnSpc>
                <a:spcPts val="1200"/>
              </a:lnSpc>
              <a:spcBef>
                <a:spcPts val="1175"/>
              </a:spcBef>
              <a:spcAft>
                <a:spcPts val="0"/>
              </a:spcAft>
            </a:pPr>
            <a:r>
              <a:rPr lang="fr-FR" sz="1200" b="1" spc="-15">
                <a:solidFill>
                  <a:srgbClr val="000000"/>
                </a:solidFill>
                <a:latin typeface="Calibri" pitchFamily="1" panose="2263545234"/>
              </a:rPr>
              <a:t>Les chrétiens porteront l’image de Christ, le Céleste, à sa venue </a:t>
            </a:r>
          </a:p>
          <a:p>
            <a:pPr marL="45720" marR="45720" indent="365760" algn="just">
              <a:lnSpc>
                <a:spcPts val="1500"/>
              </a:lnSpc>
              <a:spcBef>
                <a:spcPts val="30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De la même manière que les chrétiens sont de la lignée d’Adam,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personne terrestre, ils seront à l’image de Christ, personne Céleste :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ils deviendront des êtres célestes, avec des corps célestes.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corps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des croyants sera changé en un corps qui ressemblera au corps actuel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 Jésus glorifié.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0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Le premier homme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(Adam)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tiré de la terre – poussière –,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second homme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venu du ciel. Tel est celui qui est poussière,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tels aussi sont ceux qui sont poussière; et tel est le céleste, tels aussi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sont les célestes. Comme nous avons porté l'image de celui qui est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poussière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(Adam)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nous porterons aussi l'image du céleste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Corinthiens 15. 47-49). </a:t>
            </a:r>
          </a:p>
        </p:txBody>
      </p:sp>
      <p:sp>
        <p:nvSpPr>
          <p:cNvPr id="87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12 </a:t>
            </a:r>
          </a:p>
        </p:txBody>
      </p:sp>
      <p:cxnSp>
        <p:nvCxnSpPr>
          <p:cNvPr id="88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89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90" name=""/>
        <p:cNvGrpSpPr/>
        <p:nvPr/>
      </p:nvGrpSpPr>
      <p:grpSpPr/>
      <p:sp>
        <p:nvSpPr>
          <p:cNvPr id="92" name=""/>
          <p:cNvSpPr/>
          <p:nvPr>
            <p:ph type="body" idx="10"/>
          </p:nvPr>
        </p:nvSpPr>
        <p:spPr>
          <a:xfrm>
            <a:off x="657225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93" name=""/>
          <p:cNvSpPr/>
          <p:nvPr>
            <p:ph type="body" idx="10"/>
          </p:nvPr>
        </p:nvSpPr>
        <p:spPr>
          <a:xfrm>
            <a:off x="657225" y="728345"/>
            <a:ext cx="4379595" cy="58261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1051560" indent="0" algn="l">
              <a:lnSpc>
                <a:spcPts val="15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Les chrétiens revêtiront l’immortalité :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la seconde mort n’aura pas de pouvoir sur eux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Quand ce corruptible aura revêtu l'incorruptibilité, et que ce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mortel aura revêtu l'immortalité, alors s'accomplira la parole qui est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écrite : </a:t>
            </a:r>
          </a:p>
          <a:p>
            <a:pPr marL="411480" marR="1691640" indent="0" algn="l">
              <a:lnSpc>
                <a:spcPts val="1500"/>
              </a:lnSpc>
              <a:spcBef>
                <a:spcPts val="31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"La mort a été engloutie en victoire".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"Où est, ô mort, ton aiguillon ?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où est, ô mort, ta victoire ?"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15. 54). </a:t>
            </a:r>
          </a:p>
          <a:p>
            <a:pPr marL="685800" marR="731520" indent="-457200" algn="l">
              <a:lnSpc>
                <a:spcPts val="1500"/>
              </a:lnSpc>
              <a:spcBef>
                <a:spcPts val="252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2.3.5 L’enlèvement de tous ceux qui ont cru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au Seigneur Jésus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79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Les chrétiens vivants à la venue du Seigneur ne devanceront pas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ceux qui sont morts, mais ils seront enlevés tous ensemble pour aller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au ciel, leur cité céleste.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puis nous, les vivants qui restons, nous serons enlevés en-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semble avec eux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(avec les morts en Christ)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dans les nuées à la rencontre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du Seigneur, en l'air: et ainsi nous serons toujours avec le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17).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Car </a:t>
            </a:r>
            <a:r>
              <a:rPr lang="fr-FR" sz="1200" b="1" i="1" spc="-25">
                <a:solidFill>
                  <a:srgbClr val="000000"/>
                </a:solidFill>
                <a:latin typeface="Calibri" pitchFamily="1" panose="2263545234"/>
              </a:rPr>
              <a:t>notre cité à nous se trouve dans les cieux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, d'où aussi nous </a:t>
            </a:r>
            <a:r>
              <a:rPr lang="fr-FR" sz="1200" i="1" spc="-25">
                <a:solidFill>
                  <a:srgbClr val="000000"/>
                </a:solidFill>
                <a:latin typeface="Calibri" pitchFamily="1" panose="2263545234"/>
              </a:rPr>
              <a:t>attendons le Seigneur Jésus Christ comme Sauveur </a:t>
            </a: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» (Philippiens 3. 20).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50"/>
              </a:spcBef>
              <a:spcAft>
                <a:spcPts val="211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dit: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Dans la maison de mon Père,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il y a de nombreuses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demeures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(Jean 14. 2). </a:t>
            </a:r>
          </a:p>
        </p:txBody>
      </p:sp>
      <p:sp>
        <p:nvSpPr>
          <p:cNvPr id="94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13 </a:t>
            </a:r>
          </a:p>
        </p:txBody>
      </p:sp>
      <p:sp>
        <p:nvSpPr>
          <p:cNvPr id="95" name=""/>
          <p:cNvSpPr/>
          <p:nvPr>
            <p:ph type="body" idx="10"/>
          </p:nvPr>
        </p:nvSpPr>
        <p:spPr>
          <a:xfrm>
            <a:off x="722630" y="6554470"/>
            <a:ext cx="4248785" cy="4102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" rIns="0" bIns="0" anchor="t"/>
          <a:lstStyle/>
          <a:p>
            <a:pPr marL="0" marR="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 Christ ... apparaîtra une seconde fois, sans avoir à faire avec le péché, à ceux qui l'attendent, pour le salut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» (Hébreux 9. 28). </a:t>
            </a:r>
          </a:p>
        </p:txBody>
      </p:sp>
      <p:cxnSp>
        <p:nvCxnSpPr>
          <p:cNvPr id="96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97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98" name=""/>
        <p:cNvGrpSpPr/>
        <p:nvPr/>
      </p:nvGrpSpPr>
      <p:grpSpPr/>
      <p:sp>
        <p:nvSpPr>
          <p:cNvPr id="100" name=""/>
          <p:cNvSpPr/>
          <p:nvPr>
            <p:ph type="body" idx="10"/>
          </p:nvPr>
        </p:nvSpPr>
        <p:spPr>
          <a:xfrm>
            <a:off x="798830" y="0"/>
            <a:ext cx="423672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101" name=""/>
          <p:cNvSpPr/>
          <p:nvPr>
            <p:ph type="body" idx="10"/>
          </p:nvPr>
        </p:nvSpPr>
        <p:spPr>
          <a:xfrm>
            <a:off x="655955" y="722630"/>
            <a:ext cx="4379595" cy="65925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ctr">
              <a:lnSpc>
                <a:spcPts val="13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2.3.6 Conséquences de l’enlèvement des croyants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La transformation du corps d’abaissement des croyants en la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conformité du corps de la gloire de Christ sera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dernier acte de notre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salut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. Cela est décrit dans l’épître aux Romains 8. 23 comme étant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délivrance de notre corps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Ainsi, de manière pratique sera réalisé le dessein de Dieu envers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les croyants : «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Ceux qu'il a préconnus, il les a aussi prédestinés à </a:t>
            </a:r>
            <a:r>
              <a:rPr lang="fr-FR" sz="1200" b="1" i="1" spc="-20">
                <a:solidFill>
                  <a:srgbClr val="000000"/>
                </a:solidFill>
                <a:latin typeface="Calibri" pitchFamily="1" panose="2263545234"/>
              </a:rPr>
              <a:t>être </a:t>
            </a:r>
            <a:r>
              <a:rPr lang="fr-FR" sz="1200" b="1" i="1" spc="-20">
                <a:solidFill>
                  <a:srgbClr val="000000"/>
                </a:solidFill>
                <a:latin typeface="Calibri" pitchFamily="1" panose="2263545234"/>
              </a:rPr>
              <a:t>conformes à l'image de son Fils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» (Romains 8. 29). </a:t>
            </a:r>
          </a:p>
          <a:p>
            <a:pPr marL="411480" marR="45720" indent="0" algn="l">
              <a:lnSpc>
                <a:spcPts val="1200"/>
              </a:lnSpc>
              <a:spcBef>
                <a:spcPts val="2230"/>
              </a:spcBef>
              <a:spcAft>
                <a:spcPts val="0"/>
              </a:spcAft>
            </a:pPr>
            <a:r>
              <a:rPr lang="fr-FR" sz="1200" b="1" u="sng" spc="0">
                <a:solidFill>
                  <a:srgbClr val="000000"/>
                </a:solidFill>
                <a:latin typeface="Calibri" pitchFamily="1" panose="2263545234"/>
              </a:rPr>
              <a:t>Remarques </a:t>
            </a:r>
            <a:r>
              <a:rPr lang="fr-FR" sz="100" b="1" spc="0">
                <a:solidFill>
                  <a:srgbClr val="000000"/>
                </a:solidFill>
                <a:latin typeface="Calibri" pitchFamily="1" panose="2263545234"/>
              </a:rPr>
              <a:t> </a:t>
            </a:r>
          </a:p>
          <a:p>
            <a:pPr marL="45720" marR="45720" indent="182880" algn="just">
              <a:lnSpc>
                <a:spcPts val="1500"/>
              </a:lnSpc>
              <a:spcBef>
                <a:spcPts val="365"/>
              </a:spcBef>
              <a:spcAft>
                <a:spcPts val="0"/>
              </a:spcAft>
              <a:buFont typeface="Wingdings"/>
              <a:buChar char="·"/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Lors de l’enlèvement des croyants,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la période de l’église sur </a:t>
            </a:r>
            <a:r>
              <a:rPr lang="fr-FR" sz="1200" b="1" spc="-20">
                <a:solidFill>
                  <a:srgbClr val="000000"/>
                </a:solidFill>
                <a:latin typeface="Calibri" pitchFamily="1" panose="2263545234"/>
              </a:rPr>
              <a:t>la terre s’achèvera.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Cette période va de la venue du Saint Esprit, à la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Pentecôte, jusqu’au retour du Seigneur Jésus pour enlever l’ensemble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de tous ceux qui croient en Lui. </a:t>
            </a:r>
          </a:p>
          <a:p>
            <a:pPr marL="45720" marR="45720" indent="182880" algn="just">
              <a:lnSpc>
                <a:spcPts val="1200"/>
              </a:lnSpc>
              <a:spcBef>
                <a:spcPts val="480"/>
              </a:spcBef>
              <a:spcAft>
                <a:spcPts val="0"/>
              </a:spcAft>
              <a:buFont typeface="Wingdings"/>
              <a:buChar char="·"/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Le monde après l’enlèvement des chrétiens </a:t>
            </a:r>
          </a:p>
          <a:p>
            <a:pPr marL="45720" marR="45720" indent="365760" algn="just">
              <a:lnSpc>
                <a:spcPts val="15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Lors du départ de l’Esprit Saint en même temps que l’église, tout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ce qui freinait le mal sera aboli: le mal se manifestera alors de manière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absolue.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325"/>
              </a:spcBef>
              <a:spcAft>
                <a:spcPts val="0"/>
              </a:spcAft>
            </a:pP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En effet, dans l’Ancien Testament, l’Esprit Saint venait de ma-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nière ponctuelle, pour une mission précise. Il agissait depuis le ciel.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Mais depuis le jour de la Pentecôte, l’Esprit Saint est descendu du ciel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pour être, sur la terre, dans les croyants. C’est justement parce qu’il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est là que le mal est retenu et ne se manifeste pas de manière absolue.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Lorsque le Seigneur viendra du ciel pour enlever son église, l’Esprit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Saint s’en ira aussi ; c’est pourquoi plus rien ne pourra arrêter le mal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et les plans de Satan pour le contrôle de l’humanité entière.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Vous savez ce qui retient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(l’Esprit Saint)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pour qu’il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(l’antichrist)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soit révélé en son propre temps. Car le mystère d’iniquité opère déjà;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seulement, celui qui retient maintenant le fera jusqu’à ce qu’il ne soit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plus là </a:t>
            </a:r>
            <a:r>
              <a:rPr lang="fr-FR" sz="1250" spc="-15">
                <a:solidFill>
                  <a:srgbClr val="000000"/>
                </a:solidFill>
                <a:latin typeface="Calibri" pitchFamily="1" panose="2263545234"/>
              </a:rPr>
              <a:t>» (2 Thessaloniciens 2. 6-7). </a:t>
            </a:r>
          </a:p>
          <a:p>
            <a:pPr marL="411480" marR="45720" indent="0" algn="l">
              <a:lnSpc>
                <a:spcPts val="1200"/>
              </a:lnSpc>
              <a:spcBef>
                <a:spcPts val="615"/>
              </a:spcBef>
              <a:spcAft>
                <a:spcPts val="7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Seul le retour en gloire de Christ mettra fin au règne du mal. </a:t>
            </a:r>
          </a:p>
        </p:txBody>
      </p:sp>
      <p:sp>
        <p:nvSpPr>
          <p:cNvPr id="102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204">
                <a:solidFill>
                  <a:srgbClr val="000000"/>
                </a:solidFill>
                <a:latin typeface="Calibri" pitchFamily="1" panose="2263545234"/>
              </a:rPr>
              <a:t>14 </a:t>
            </a:r>
          </a:p>
        </p:txBody>
      </p:sp>
      <p:cxnSp>
        <p:nvCxnSpPr>
          <p:cNvPr id="103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104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105" name=""/>
        <p:cNvGrpSpPr/>
        <p:nvPr/>
      </p:nvGrpSpPr>
      <p:grpSpPr/>
      <p:sp>
        <p:nvSpPr>
          <p:cNvPr id="107" name=""/>
          <p:cNvSpPr/>
          <p:nvPr>
            <p:ph type="body" idx="10"/>
          </p:nvPr>
        </p:nvSpPr>
        <p:spPr>
          <a:xfrm>
            <a:off x="657225" y="0"/>
            <a:ext cx="423799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108" name=""/>
          <p:cNvSpPr/>
          <p:nvPr>
            <p:ph type="body" idx="10"/>
          </p:nvPr>
        </p:nvSpPr>
        <p:spPr>
          <a:xfrm>
            <a:off x="657225" y="722630"/>
            <a:ext cx="4379595" cy="6567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11480" marR="320040" indent="-36576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2.4 Q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UELLE DOIT ÊTRE L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ATTITUDE DES CHRÉTIENS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FACE À LA VENUE IMMINENTE DE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  <a:p>
            <a:pPr marL="45720" marR="45720" indent="365760" algn="just">
              <a:lnSpc>
                <a:spcPts val="1500"/>
              </a:lnSpc>
              <a:spcBef>
                <a:spcPts val="795"/>
              </a:spcBef>
              <a:spcAft>
                <a:spcPts val="0"/>
              </a:spcAft>
            </a:pP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Le Seigneur est proche; </a:t>
            </a:r>
            <a:r>
              <a:rPr lang="fr-FR" sz="1200" b="1" i="1" spc="-30">
                <a:solidFill>
                  <a:srgbClr val="000000"/>
                </a:solidFill>
                <a:latin typeface="Calibri" pitchFamily="1" panose="2263545234"/>
              </a:rPr>
              <a:t>ne vous inquiétez de rien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...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étant per-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suadé que celui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qui a commencé en vous une bonne œuvre, l'amè-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nera à son terme jusqu'au jour de Jésus Christ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» (Philippiens 4. 5-6 ; 1. 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6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fin de toutes choses s'est approchée;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soyez donc sobres et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veillez pour prier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; et avant tout,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ayez entre vous un amour fervent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Pierre 4. 7-8).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Prenez patience; affermissez vos cœurs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car la venue du Sei-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gneur est proche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Ne murmurez pas les uns contre les autres, frères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(Jacques 5. 8, 9). </a:t>
            </a:r>
          </a:p>
          <a:p>
            <a:pPr marL="45720" marR="45720" indent="365760" algn="l">
              <a:lnSpc>
                <a:spcPts val="1500"/>
              </a:lnSpc>
              <a:spcBef>
                <a:spcPts val="220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Faites tout sans murmures ni raisonnements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...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Soyez sans re-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proche et purs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des enfants de Dieu irrépréhensibles, au milieu d'une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génération dévoyée et pervertie, parmi laquelle vous brillez comme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des luminaires dans le monde, présentant la parole de vie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(Philippiens 2. 14-16).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9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Mais toi, homme de Dieu, fuis ces choses-là, et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poursuis la jus-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tice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, la piété, la foi, l'amour, la patience, la douceur d'esprit;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combats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le bon combat de la foi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; saisis la vie éternelle, pour laquelle tu as été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appelé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(1 Timothée 6. 11-12). </a:t>
            </a:r>
          </a:p>
          <a:p>
            <a:pPr marL="411480" marR="45720" indent="0" algn="just">
              <a:lnSpc>
                <a:spcPts val="1200"/>
              </a:lnSpc>
              <a:spcBef>
                <a:spcPts val="610"/>
              </a:spcBef>
              <a:spcAft>
                <a:spcPts val="0"/>
              </a:spcAft>
            </a:pPr>
            <a:r>
              <a:rPr lang="fr-FR" sz="1200" i="1" spc="-4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45">
                <a:solidFill>
                  <a:srgbClr val="000000"/>
                </a:solidFill>
                <a:latin typeface="Calibri" pitchFamily="1" panose="2263545234"/>
              </a:rPr>
              <a:t>Marchez dans la sagesse </a:t>
            </a:r>
            <a:r>
              <a:rPr lang="fr-FR" sz="1200" i="1" spc="-45">
                <a:solidFill>
                  <a:srgbClr val="000000"/>
                </a:solidFill>
                <a:latin typeface="Calibri" pitchFamily="1" panose="2263545234"/>
              </a:rPr>
              <a:t>envers ceux du dehors » </a:t>
            </a:r>
            <a:r>
              <a:rPr lang="fr-FR" sz="1250" spc="-45">
                <a:solidFill>
                  <a:srgbClr val="000000"/>
                </a:solidFill>
                <a:latin typeface="Calibri" pitchFamily="1" panose="2263545234"/>
              </a:rPr>
              <a:t>(Colossiens 4. 5)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Conduisez-vous avec crainte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pendant le temps de votre séjour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sur la terre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Pierre 1. 17).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200"/>
              </a:spcBef>
              <a:spcAft>
                <a:spcPts val="45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Toutes les fois que vous mangez ce pain et que vous buvez la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coupe, vous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annoncez la mort du Seigneur jusqu'à ce qu'il vienne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Corinthiens 11. 26). </a:t>
            </a:r>
          </a:p>
        </p:txBody>
      </p:sp>
      <p:sp>
        <p:nvSpPr>
          <p:cNvPr id="109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9144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15 </a:t>
            </a:r>
          </a:p>
        </p:txBody>
      </p:sp>
      <p:cxnSp>
        <p:nvCxnSpPr>
          <p:cNvPr id="110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111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112" name=""/>
        <p:cNvGrpSpPr/>
        <p:nvPr/>
      </p:nvGrpSpPr>
      <p:grpSpPr/>
      <p:sp>
        <p:nvSpPr>
          <p:cNvPr id="114" name=""/>
          <p:cNvSpPr/>
          <p:nvPr>
            <p:ph type="body" idx="10"/>
          </p:nvPr>
        </p:nvSpPr>
        <p:spPr>
          <a:xfrm>
            <a:off x="798830" y="0"/>
            <a:ext cx="4236720" cy="7251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115" name=""/>
          <p:cNvSpPr/>
          <p:nvPr>
            <p:ph type="body" idx="10"/>
          </p:nvPr>
        </p:nvSpPr>
        <p:spPr>
          <a:xfrm>
            <a:off x="655955" y="725170"/>
            <a:ext cx="4379595" cy="4935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5">
                <a:solidFill>
                  <a:srgbClr val="000000"/>
                </a:solidFill>
                <a:latin typeface="Calibri" pitchFamily="1" panose="2263545234"/>
              </a:rPr>
              <a:t>Je t'ordonne devant Dieu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qui appelle tout à l'existence, et de-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vant le Christ... </a:t>
            </a:r>
            <a:r>
              <a:rPr lang="fr-FR" sz="1200" b="1" i="1" spc="-5">
                <a:solidFill>
                  <a:srgbClr val="000000"/>
                </a:solidFill>
                <a:latin typeface="Calibri" pitchFamily="1" panose="2263545234"/>
              </a:rPr>
              <a:t>de garder ce commandement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, sans tache, irrépréhen-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sible, jusqu'à l'apparition de notre Seigneur Jésus Christ, apparition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que manifestera au temps propre le bienheureux et seul Souverain, le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roi de ceux qui règnent et le seigneur de ceux qui dominent, lui qui seul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possède l'immortalité, qui habite la lumière inaccessible, lui qu'aucun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homme n'a vu, ni ne peut voir</a:t>
            </a: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» (1 Timothée 6. 13-16). </a:t>
            </a:r>
          </a:p>
          <a:p>
            <a:pPr marL="411480" marR="91440" indent="-365760" algn="l">
              <a:lnSpc>
                <a:spcPts val="1500"/>
              </a:lnSpc>
              <a:spcBef>
                <a:spcPts val="3100"/>
              </a:spcBef>
              <a:spcAft>
                <a:spcPts val="0"/>
              </a:spcAft>
            </a:pP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2.5 Q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UEL SERA LE SORT DE CEUX QUI NE SERONT PAS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NÉS DE NOUVEAU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LORS DE LA VENUE DU 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POUR ENLEVER L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’É</a:t>
            </a:r>
            <a:r>
              <a:rPr lang="fr-FR" sz="1050" b="1" spc="-10">
                <a:solidFill>
                  <a:srgbClr val="000000"/>
                </a:solidFill>
                <a:latin typeface="Georgia" pitchFamily="1" panose="2263545234"/>
              </a:rPr>
              <a:t>GLISE </a:t>
            </a:r>
            <a:r>
              <a:rPr lang="fr-FR" sz="1400" b="1" spc="-10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  <a:p>
            <a:pPr marL="45720" marR="0" indent="0" algn="l">
              <a:lnSpc>
                <a:spcPts val="1200"/>
              </a:lnSpc>
              <a:spcBef>
                <a:spcPts val="114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ils resteront sur la terre :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parce que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la chair et le sang ne peuvent pas hériter du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royaume de Dieu, et la corruption non plus n'hérite pas de l'incorrup-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tibilité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(1 Corinthiens 15. 50) ; </a:t>
            </a:r>
          </a:p>
          <a:p>
            <a:pPr marL="45720" marR="45720" indent="365760" algn="l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pour subir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l'heure de l'épreuve qui va venir sur la terre habitée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tout entière, pour éprouver ceux qui habitent sur la terre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(Apocalypse 3. 10). </a:t>
            </a:r>
          </a:p>
          <a:p>
            <a:pPr marL="45720" marR="0" indent="0" algn="ctr">
              <a:lnSpc>
                <a:spcPts val="1500"/>
              </a:lnSpc>
              <a:spcBef>
                <a:spcPts val="4470"/>
              </a:spcBef>
              <a:spcAft>
                <a:spcPts val="45"/>
              </a:spcAft>
            </a:pP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3. E</a:t>
            </a:r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N ATTENDANT QUE 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ÉSUS REVIENNE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br/>
            <a:r>
              <a:rPr lang="fr-FR" sz="1350" b="1" spc="0">
                <a:solidFill>
                  <a:srgbClr val="000000"/>
                </a:solidFill>
                <a:latin typeface="Georgia" pitchFamily="1" panose="2263545234"/>
              </a:rPr>
              <a:t>À TOI QUI ES NÉ DE NOUVEAU</a:t>
            </a:r>
            <a:r>
              <a:rPr lang="fr-FR" sz="18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</a:p>
        </p:txBody>
      </p:sp>
      <p:sp>
        <p:nvSpPr>
          <p:cNvPr id="116" name=""/>
          <p:cNvSpPr/>
          <p:nvPr>
            <p:ph type="body" idx="10"/>
          </p:nvPr>
        </p:nvSpPr>
        <p:spPr>
          <a:xfrm>
            <a:off x="655955" y="5661025"/>
            <a:ext cx="4379595" cy="882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7810" rIns="0" bIns="0" anchor="t"/>
          <a:lstStyle/>
          <a:p>
            <a:pPr marL="411480" marR="0" indent="0" algn="l">
              <a:lnSpc>
                <a:spcPts val="1200"/>
              </a:lnSpc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 te dit : </a:t>
            </a:r>
          </a:p>
          <a:p>
            <a:pPr marL="411480" marR="0" indent="0" algn="l">
              <a:lnSpc>
                <a:spcPts val="1200"/>
              </a:lnSpc>
              <a:spcBef>
                <a:spcPts val="625"/>
              </a:spcBef>
              <a:spcAft>
                <a:spcPts val="175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Oui, je viens bientôt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</p:txBody>
      </p:sp>
      <p:sp>
        <p:nvSpPr>
          <p:cNvPr id="117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195">
                <a:solidFill>
                  <a:srgbClr val="000000"/>
                </a:solidFill>
                <a:latin typeface="Calibri" pitchFamily="1" panose="2263545234"/>
              </a:rPr>
              <a:t>16 </a:t>
            </a:r>
          </a:p>
        </p:txBody>
      </p:sp>
      <p:sp>
        <p:nvSpPr>
          <p:cNvPr id="118" name=""/>
          <p:cNvSpPr/>
          <p:nvPr>
            <p:ph type="body" idx="10"/>
          </p:nvPr>
        </p:nvSpPr>
        <p:spPr>
          <a:xfrm>
            <a:off x="1082040" y="6543675"/>
            <a:ext cx="3877310" cy="4210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fr-FR" sz="1200" b="1" spc="5">
                <a:solidFill>
                  <a:srgbClr val="000000"/>
                </a:solidFill>
                <a:latin typeface="Calibri" pitchFamily="1" panose="2263545234"/>
              </a:rPr>
              <a:t>aussi tu peux prier</a:t>
            </a:r>
            <a:r>
              <a:rPr lang="fr-FR" sz="1200" spc="5">
                <a:solidFill>
                  <a:srgbClr val="000000"/>
                </a:solidFill>
                <a:latin typeface="Calibri" pitchFamily="1" panose="2263545234"/>
              </a:rPr>
              <a:t>: « </a:t>
            </a:r>
            <a:r>
              <a:rPr lang="fr-FR" sz="1200" i="1" spc="5">
                <a:solidFill>
                  <a:srgbClr val="000000"/>
                </a:solidFill>
                <a:latin typeface="Calibri" pitchFamily="1" panose="2263545234"/>
              </a:rPr>
              <a:t>Amen ; viens, Seigneur Jésus ! </a:t>
            </a:r>
            <a:r>
              <a:rPr lang="fr-FR" sz="1200" spc="5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0" marR="0" indent="0" algn="r">
              <a:lnSpc>
                <a:spcPts val="1200"/>
              </a:lnSpc>
              <a:spcBef>
                <a:spcPts val="355"/>
              </a:spcBef>
              <a:spcAft>
                <a:spcPts val="0"/>
              </a:spcAft>
            </a:pPr>
            <a:r>
              <a:rPr lang="fr-FR" sz="1200" spc="-5">
                <a:solidFill>
                  <a:srgbClr val="000000"/>
                </a:solidFill>
                <a:latin typeface="Calibri" pitchFamily="1" panose="2263545234"/>
              </a:rPr>
              <a:t>(Apocalypse 22. 20). </a:t>
            </a:r>
          </a:p>
        </p:txBody>
      </p:sp>
      <p:cxnSp>
        <p:nvCxnSpPr>
          <p:cNvPr id="119" name=""/>
          <p:cNvCxnSpPr/>
          <p:nvPr/>
        </p:nvCxnSpPr>
        <p:spPr>
          <a:xfrm>
            <a:off x="719455" y="5669280"/>
            <a:ext cx="4249420" cy="0"/>
          </a:xfrm>
          <a:prstGeom prst="line">
            <a:avLst/>
          </a:prstGeom>
          <a:ln w="15240" cmpd="sng">
            <a:solidFill>
              <a:srgbClr val="000000"/>
            </a:solidFill>
          </a:ln>
        </p:spPr>
      </p:cxnSp>
      <p:cxnSp>
        <p:nvCxnSpPr>
          <p:cNvPr id="120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121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10" name=""/>
        <p:cNvGrpSpPr/>
        <p:nvPr/>
      </p:nvGrpSpPr>
      <p:grpSpPr/>
      <p:sp>
        <p:nvSpPr>
          <p:cNvPr id="12" name=""/>
          <p:cNvSpPr/>
          <p:nvPr>
            <p:ph type="body" idx="10"/>
          </p:nvPr>
        </p:nvSpPr>
        <p:spPr>
          <a:xfrm>
            <a:off x="719455" y="508000"/>
            <a:ext cx="4572000" cy="203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795" rIns="0" bIns="0" anchor="t"/>
          <a:lstStyle/>
          <a:p>
            <a:pPr marL="0" marR="0" indent="0" algn="l">
              <a:lnSpc>
                <a:spcPts val="1400"/>
              </a:lnSpc>
              <a:spcAft>
                <a:spcPts val="0"/>
              </a:spcAft>
            </a:pPr>
            <a:r>
              <a:rPr lang="fr-FR" sz="1450" b="1" spc="30">
                <a:solidFill>
                  <a:srgbClr val="000000"/>
                </a:solidFill>
                <a:latin typeface="Georgia" pitchFamily="1" panose="2263545234"/>
              </a:rPr>
              <a:t>SOMMAIRE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719455" y="711200"/>
            <a:ext cx="4572000" cy="50495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5755" rIns="0" bIns="0" anchor="t"/>
          <a:lstStyle/>
          <a:p>
            <a:pPr marL="0" marR="0" indent="182880" algn="just">
              <a:lnSpc>
                <a:spcPts val="1400"/>
              </a:lnSpc>
              <a:spcAft>
                <a:spcPts val="0"/>
              </a:spcAft>
              <a:buFont typeface="Calibri"/>
              <a:buAutoNum startAt="1" type="arabicPeriod"/>
              <a:tabLst>
                <a:tab pos="4297680" algn="r"/>
              </a:tabLst>
            </a:pP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Q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UI SONT LES CHRÉTIENS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? 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3 </a:t>
            </a:r>
          </a:p>
          <a:p>
            <a:pPr marL="0" marR="0" indent="182880" algn="just">
              <a:lnSpc>
                <a:spcPts val="1400"/>
              </a:lnSpc>
              <a:spcBef>
                <a:spcPts val="805"/>
              </a:spcBef>
              <a:spcAft>
                <a:spcPts val="0"/>
              </a:spcAft>
              <a:buFont typeface="Calibri"/>
              <a:buAutoNum type="arabicPeriod"/>
              <a:tabLst>
                <a:tab pos="4297680" algn="r"/>
              </a:tabLst>
            </a:pP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L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E RETOUR DU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S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EIGNEUR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Calibri" pitchFamily="1" panose="2263545234"/>
              </a:rPr>
              <a:t>ÉSUS </a:t>
            </a:r>
            <a:r>
              <a:rPr lang="fr-FR" sz="1400" b="1" spc="0">
                <a:solidFill>
                  <a:srgbClr val="000000"/>
                </a:solidFill>
                <a:latin typeface="Calibri" pitchFamily="1" panose="2263545234"/>
              </a:rPr>
              <a:t>8 </a:t>
            </a:r>
          </a:p>
          <a:p>
            <a:pPr marL="182880" marR="0" indent="0" algn="just">
              <a:lnSpc>
                <a:spcPts val="1200"/>
              </a:lnSpc>
              <a:spcBef>
                <a:spcPts val="800"/>
              </a:spcBef>
              <a:spcAft>
                <a:spcPts val="0"/>
              </a:spcAft>
              <a:tabLst>
                <a:tab pos="4297680" algn="r"/>
              </a:tabLs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Comment se déroulera la résurrection des morts en Christ ?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11 </a:t>
            </a:r>
          </a:p>
          <a:p>
            <a:pPr marL="182880" marR="0" indent="0" algn="just">
              <a:lnSpc>
                <a:spcPts val="1200"/>
              </a:lnSpc>
              <a:spcBef>
                <a:spcPts val="765"/>
              </a:spcBef>
              <a:spcAft>
                <a:spcPts val="29425"/>
              </a:spcAft>
              <a:tabLst>
                <a:tab pos="4297680" algn="r"/>
              </a:tabLs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L’enlèvement de tous ceux qui ont cru au Seigneur Jésus 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13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734695" y="5775960"/>
            <a:ext cx="4379595" cy="1405255"/>
          </a:xfrm>
          <a:prstGeom prst="rect">
            <a:avLst/>
          </a:prstGeom>
          <a:noFill/>
          <a:ln w="15240" cmpd="sng">
            <a:solidFill>
              <a:srgbClr val="000000"/>
            </a:solidFill>
            <a:prstDash val="solid"/>
          </a:ln>
        </p:spPr>
        <p:txBody>
          <a:bodyPr vert="horz" lIns="0" tIns="116205" rIns="0" bIns="0" anchor="t"/>
          <a:lstStyle/>
          <a:p>
            <a:pPr marL="13716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15">
                <a:solidFill>
                  <a:srgbClr val="000000"/>
                </a:solidFill>
                <a:latin typeface="Calibri" pitchFamily="1" panose="2263545234"/>
              </a:rPr>
              <a:t>Il est conseillé de lire les livres de la série prophétie dans l’ordre suivant : </a:t>
            </a:r>
          </a:p>
          <a:p>
            <a:pPr marL="502920" marR="0" indent="0" algn="l">
              <a:lnSpc>
                <a:spcPts val="1100"/>
              </a:lnSpc>
              <a:spcBef>
                <a:spcPts val="695"/>
              </a:spcBef>
              <a:spcAft>
                <a:spcPts val="0"/>
              </a:spcAft>
            </a:pPr>
            <a:r>
              <a:rPr lang="fr-FR" sz="1050" spc="1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b="1" spc="10">
                <a:solidFill>
                  <a:srgbClr val="000000"/>
                </a:solidFill>
                <a:latin typeface="Calibri" pitchFamily="1" panose="2263545234"/>
              </a:rPr>
              <a:t>La résurrection et l'enlèvement des chrétiens </a:t>
            </a:r>
          </a:p>
          <a:p>
            <a:pPr marL="502920" marR="960120" indent="0" algn="l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Le tribunal du Christ, les couronnes et les récompenses </a:t>
            </a: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Les noces de l'Agneau </a:t>
            </a:r>
          </a:p>
          <a:p>
            <a:pPr marL="502920" marR="1280160" indent="0" algn="l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L’avènement de Christ et la bataille d'Armagédon </a:t>
            </a:r>
            <a:r>
              <a:rPr lang="fr-FR" sz="1050" spc="0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0">
                <a:solidFill>
                  <a:srgbClr val="000000"/>
                </a:solidFill>
                <a:latin typeface="Calibri" pitchFamily="1" panose="2263545234"/>
              </a:rPr>
              <a:t>Millénium et état éternel </a:t>
            </a:r>
          </a:p>
          <a:p>
            <a:pPr marL="502920" marR="0" indent="0" algn="l">
              <a:lnSpc>
                <a:spcPts val="1000"/>
              </a:lnSpc>
              <a:spcBef>
                <a:spcPts val="135"/>
              </a:spcBef>
              <a:spcAft>
                <a:spcPts val="1150"/>
              </a:spcAft>
            </a:pPr>
            <a:r>
              <a:rPr lang="fr-FR" sz="1050" spc="15">
                <a:solidFill>
                  <a:srgbClr val="000000"/>
                </a:solidFill>
                <a:latin typeface="Wingdings" pitchFamily="2" panose="2263545234"/>
              </a:rPr>
              <a:t>Z</a:t>
            </a:r>
            <a:r>
              <a:rPr lang="fr-FR" sz="1000" spc="15">
                <a:solidFill>
                  <a:srgbClr val="000000"/>
                </a:solidFill>
                <a:latin typeface="Calibri" pitchFamily="1" panose="2263545234"/>
              </a:rPr>
              <a:t>Le jugement dernier et l’enfer </a:t>
            </a:r>
          </a:p>
        </p:txBody>
      </p:sp>
      <p:cxnSp>
        <p:nvCxnSpPr>
          <p:cNvPr id="15" name=""/>
          <p:cNvCxnSpPr/>
          <p:nvPr/>
        </p:nvCxnSpPr>
        <p:spPr>
          <a:xfrm>
            <a:off x="719455" y="719455"/>
            <a:ext cx="4502150" cy="0"/>
          </a:xfrm>
          <a:prstGeom prst="line">
            <a:avLst/>
          </a:prstGeom>
          <a:ln w="15240" cmpd="sng">
            <a:solidFill>
              <a:srgbClr val="000000"/>
            </a:solidFill>
          </a:ln>
        </p:spPr>
      </p:cxn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16" name=""/>
        <p:cNvGrpSpPr/>
        <p:nvPr/>
      </p:nvGrpSpPr>
      <p:grpSpPr/>
      <p:sp>
        <p:nvSpPr>
          <p:cNvPr id="18" name=""/>
          <p:cNvSpPr/>
          <p:nvPr>
            <p:ph type="body" idx="10"/>
          </p:nvPr>
        </p:nvSpPr>
        <p:spPr>
          <a:xfrm>
            <a:off x="655955" y="0"/>
            <a:ext cx="4239260" cy="1185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19" name=""/>
          <p:cNvSpPr/>
          <p:nvPr>
            <p:ph type="body" idx="10"/>
          </p:nvPr>
        </p:nvSpPr>
        <p:spPr>
          <a:xfrm>
            <a:off x="655955" y="1185545"/>
            <a:ext cx="4379595" cy="2082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0" indent="0" algn="ctr">
              <a:lnSpc>
                <a:spcPts val="1800"/>
              </a:lnSpc>
              <a:spcAft>
                <a:spcPts val="0"/>
              </a:spcAft>
            </a:pPr>
            <a:r>
              <a:rPr lang="fr-FR" sz="1850" b="1" spc="15">
                <a:solidFill>
                  <a:srgbClr val="000000"/>
                </a:solidFill>
                <a:latin typeface="Georgia" pitchFamily="1" panose="2263545234"/>
              </a:rPr>
              <a:t>1. </a:t>
            </a:r>
            <a:r>
              <a:rPr lang="fr-FR" sz="1350" b="1" spc="15">
                <a:solidFill>
                  <a:srgbClr val="000000"/>
                </a:solidFill>
                <a:latin typeface="Georgia" pitchFamily="1" panose="2263545234"/>
              </a:rPr>
              <a:t>QUI SONT LES CHRÉTIENS </a:t>
            </a:r>
            <a:r>
              <a:rPr lang="fr-FR" sz="1850" b="1" spc="15">
                <a:solidFill>
                  <a:srgbClr val="000000"/>
                </a:solidFill>
                <a:latin typeface="Georgia" pitchFamily="1" panose="2263545234"/>
              </a:rPr>
              <a:t>? </a:t>
            </a:r>
          </a:p>
        </p:txBody>
      </p:sp>
      <p:sp>
        <p:nvSpPr>
          <p:cNvPr id="20" name=""/>
          <p:cNvSpPr/>
          <p:nvPr>
            <p:ph type="body" idx="10"/>
          </p:nvPr>
        </p:nvSpPr>
        <p:spPr>
          <a:xfrm>
            <a:off x="655955" y="1393825"/>
            <a:ext cx="4379595" cy="46640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1155" rIns="0" bIns="0" anchor="t"/>
          <a:lstStyle/>
          <a:p>
            <a:pPr marL="45720" marR="0" indent="0" algn="l">
              <a:lnSpc>
                <a:spcPts val="1400"/>
              </a:lnSpc>
              <a:spcAft>
                <a:spcPts val="0"/>
              </a:spcAft>
            </a:pP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1.1 L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A DÉSOBÉISSANCE D</a:t>
            </a: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’A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DAM </a:t>
            </a:r>
          </a:p>
          <a:p>
            <a:pPr marL="320040" marR="0" indent="0" algn="l">
              <a:lnSpc>
                <a:spcPts val="1400"/>
              </a:lnSpc>
              <a:spcBef>
                <a:spcPts val="70"/>
              </a:spcBef>
              <a:spcAft>
                <a:spcPts val="0"/>
              </a:spcAft>
            </a:pP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A ENTRAÎNÉ L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HUMANITÉ DANS LE PÉCHÉ </a:t>
            </a:r>
          </a:p>
          <a:p>
            <a:pPr marL="45720" marR="45720" indent="365760" algn="just">
              <a:lnSpc>
                <a:spcPts val="1500"/>
              </a:lnSpc>
              <a:spcBef>
                <a:spcPts val="815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Adam, le premier homme, a désobéi à Dieu et a entraîné l’hu-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manité entière dans le péché. Ainsi, tous ceux qui naissent ont en eux le péché, selon ce qui est écrit: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Par un seul homme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(Adam)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le péché est entré dans le monde, et par le péché la mort, et... ainsi la mort a passé à tous les hommes, du fait que tous ont péché... » </a:t>
            </a:r>
          </a:p>
          <a:p>
            <a:pPr marL="45720" marR="0" indent="0" algn="just">
              <a:lnSpc>
                <a:spcPts val="1200"/>
              </a:lnSpc>
              <a:spcBef>
                <a:spcPts val="350"/>
              </a:spcBef>
              <a:spcAft>
                <a:spcPts val="0"/>
              </a:spcAft>
            </a:pPr>
            <a:r>
              <a:rPr lang="fr-FR" sz="1250" spc="-25">
                <a:solidFill>
                  <a:srgbClr val="000000"/>
                </a:solidFill>
                <a:latin typeface="Calibri" pitchFamily="1" panose="2263545234"/>
              </a:rPr>
              <a:t>(Romains 5. 12). </a:t>
            </a:r>
          </a:p>
          <a:p>
            <a:pPr marL="45720" marR="0" indent="0" algn="l">
              <a:lnSpc>
                <a:spcPts val="1400"/>
              </a:lnSpc>
              <a:spcBef>
                <a:spcPts val="3160"/>
              </a:spcBef>
              <a:spcAft>
                <a:spcPts val="0"/>
              </a:spcAft>
            </a:pP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1.2 D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IEU A ENVOYÉ SON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F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ILS POUR NOUS SAUVER </a:t>
            </a:r>
          </a:p>
          <a:p>
            <a:pPr marL="45720" marR="45720" indent="365760" algn="just">
              <a:lnSpc>
                <a:spcPts val="1500"/>
              </a:lnSpc>
              <a:spcBef>
                <a:spcPts val="78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Dieu, qui nous aime et ne veut pas la mort du pécheur, an-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nonce un sauveur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Tu l’appelleras du nom de Jésus, car c’est lui qui sauvera son peuple de leurs péchés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(Matthieu 1. 21).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20"/>
              </a:spcBef>
              <a:spcAft>
                <a:spcPts val="5"/>
              </a:spcAft>
            </a:pPr>
            <a:r>
              <a:rPr lang="fr-FR" sz="1250" spc="-35">
                <a:solidFill>
                  <a:srgbClr val="000000"/>
                </a:solidFill>
                <a:latin typeface="Calibri" pitchFamily="1" panose="2263545234"/>
              </a:rPr>
              <a:t>Pour les hommes, pécheurs par nature, Dieu avait, auprès de Lui, un Sauveur qui allait venir dans le monde pour ôter le péché et annoncer à tous la bonne nouvelle du salut. Jésus, ce Sauveur, est venu parmi le peuple d’Israël. Dieu avait mis à part ce peuple pour accueillir et recevoir le Christ, le Messie-Sauveur. </a:t>
            </a:r>
          </a:p>
        </p:txBody>
      </p:sp>
      <p:sp>
        <p:nvSpPr>
          <p:cNvPr id="21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3 </a:t>
            </a:r>
          </a:p>
        </p:txBody>
      </p:sp>
      <p:cxnSp>
        <p:nvCxnSpPr>
          <p:cNvPr id="22" name=""/>
          <p:cNvCxnSpPr/>
          <p:nvPr/>
        </p:nvCxnSpPr>
        <p:spPr>
          <a:xfrm>
            <a:off x="719455" y="1402080"/>
            <a:ext cx="4249420" cy="0"/>
          </a:xfrm>
          <a:prstGeom prst="line">
            <a:avLst/>
          </a:prstGeom>
          <a:ln w="15240" cmpd="sng">
            <a:solidFill>
              <a:srgbClr val="000000"/>
            </a:solidFill>
          </a:ln>
        </p:spPr>
      </p:cxnSp>
      <p:cxnSp>
        <p:nvCxnSpPr>
          <p:cNvPr id="23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24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25" name=""/>
        <p:cNvGrpSpPr/>
        <p:nvPr/>
      </p:nvGrpSpPr>
      <p:grpSpPr/>
      <p:sp>
        <p:nvSpPr>
          <p:cNvPr id="27" name=""/>
          <p:cNvSpPr/>
          <p:nvPr>
            <p:ph type="body" idx="10"/>
          </p:nvPr>
        </p:nvSpPr>
        <p:spPr>
          <a:xfrm>
            <a:off x="798830" y="0"/>
            <a:ext cx="423926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28" name=""/>
          <p:cNvSpPr/>
          <p:nvPr>
            <p:ph type="body" idx="10"/>
          </p:nvPr>
        </p:nvSpPr>
        <p:spPr>
          <a:xfrm>
            <a:off x="658495" y="722630"/>
            <a:ext cx="4379595" cy="57416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320040" marR="45720" indent="-27432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1.3 L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 PEUPLE D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’I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SRAËL N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A PAS RECONNU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COMME ÉTANT LE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C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HRIST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LE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F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ÈS DU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IEU VIVANT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: </a:t>
            </a:r>
            <a:r>
              <a:rPr lang="fr-FR" sz="1200" i="1" spc="0">
                <a:solidFill>
                  <a:srgbClr val="000000"/>
                </a:solidFill>
                <a:latin typeface="Georgia" pitchFamily="1" panose="2263545234"/>
              </a:rPr>
              <a:t>« Il vint chez lui, et les siens ne l'ont pas reçu » </a:t>
            </a:r>
            <a:r>
              <a:rPr lang="fr-FR" sz="1200" spc="0">
                <a:solidFill>
                  <a:srgbClr val="000000"/>
                </a:solidFill>
                <a:latin typeface="Georgia" pitchFamily="1" panose="2263545234"/>
              </a:rPr>
              <a:t>(Jean 1. 11).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60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Pour confirmer ce rejet, les chefs religieux juifs ont condamné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Jésus 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Nous avons une Loi et, selon notre Loi, il doit mourir, car il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s'est fait Fils de Dieu »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19. 7). En réalité, c’est la société toute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entière —Juifs et non-Juifs, chefs religieux et chefs politiques, les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soldats et la foule— qui l’a rejeté et crucifié :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« Ils le crucifièrent, et deux </a:t>
            </a:r>
            <a:r>
              <a:rPr lang="fr-FR" sz="1200" i="1" spc="-20">
                <a:solidFill>
                  <a:srgbClr val="000000"/>
                </a:solidFill>
                <a:latin typeface="Calibri" pitchFamily="1" panose="2263545234"/>
              </a:rPr>
              <a:t>autres avec lui, un de chaque côté, et Jésus au milieu » </a:t>
            </a: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19. 18).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Sur Jésus crucifié, Dieu a fait tomber le châtiment que nos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péchés méritaient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Le châtiment qui nous apporte la paix a été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sur lui, ... et l'Éternel a fait tomber sur lui l'iniquité de nous tous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(Esaïe 53. 5-6).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3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Puis, sur la croix, après avoir dit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C’est accompli»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(Jean 19. 30),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est entré volontairement et victorieusement dans la mort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Père ! entre tes mains je remets mon esprit»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(Luc 23. 46).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 est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mort, mais Dieu l’a ressuscité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 troisième jour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Vous avez mis à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mort le Prince de la vie, lui que Dieu a ressuscité d'entre les morts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(Actes 3. 15).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5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 a glorifié le seigneur Jésus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en le faisant asseoir à sa droite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selon ce qu’il est écrit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"Le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 dit à mon Seigneur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(Jésus Christ)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Assieds-toi à ma droite, jusqu'à ce que j'aie mis tes en-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nemis pour marchepied de tes pieds". Que toute la maison d'Israël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sache donc avec certitude : Dieu a fait et Seigneur et Christ ce Jésus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que vous avez crucifié 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(Actes 2. 34-36). </a:t>
            </a:r>
          </a:p>
        </p:txBody>
      </p:sp>
      <p:sp>
        <p:nvSpPr>
          <p:cNvPr id="29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4 </a:t>
            </a:r>
          </a:p>
        </p:txBody>
      </p:sp>
      <p:cxnSp>
        <p:nvCxnSpPr>
          <p:cNvPr id="30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31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32" name=""/>
        <p:cNvGrpSpPr/>
        <p:nvPr/>
      </p:nvGrpSpPr>
      <p:grpSpPr/>
      <p:sp>
        <p:nvSpPr>
          <p:cNvPr id="34" name=""/>
          <p:cNvSpPr/>
          <p:nvPr>
            <p:ph type="body" idx="10"/>
          </p:nvPr>
        </p:nvSpPr>
        <p:spPr>
          <a:xfrm>
            <a:off x="650875" y="0"/>
            <a:ext cx="424434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35" name=""/>
          <p:cNvSpPr/>
          <p:nvPr>
            <p:ph type="body" idx="10"/>
          </p:nvPr>
        </p:nvSpPr>
        <p:spPr>
          <a:xfrm>
            <a:off x="650875" y="728345"/>
            <a:ext cx="4379595" cy="64471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Lorsque Jésus a été ainsi glorifié,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 a envoyé l’Esprit saint le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jour de la Pentecôte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car l’Esprit n’était pas encore venu, parce que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Jésus n’avait pas encore été glorifié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(Jean 7. 39).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0"/>
              </a:spcBef>
              <a:spcAft>
                <a:spcPts val="0"/>
              </a:spcAft>
            </a:pP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Alors que le jour de la Pentecôte avait son accomplissement,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ils étaient tous ensemble dans un même lieu...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Alors ils furent tous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remplis de l’Esprit Saint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(Actes 2. 1, 4). </a:t>
            </a:r>
          </a:p>
          <a:p>
            <a:pPr marL="45720" marR="45720" indent="0" algn="l">
              <a:lnSpc>
                <a:spcPts val="1400"/>
              </a:lnSpc>
              <a:spcBef>
                <a:spcPts val="3185"/>
              </a:spcBef>
              <a:spcAft>
                <a:spcPts val="0"/>
              </a:spcAft>
            </a:pPr>
            <a:r>
              <a:rPr lang="fr-FR" sz="1400" b="1" spc="10">
                <a:solidFill>
                  <a:srgbClr val="000000"/>
                </a:solidFill>
                <a:latin typeface="Georgia" pitchFamily="1" panose="2263545234"/>
              </a:rPr>
              <a:t>1.4 L</a:t>
            </a:r>
            <a:r>
              <a:rPr lang="fr-FR" sz="1050" b="1" spc="10">
                <a:solidFill>
                  <a:srgbClr val="000000"/>
                </a:solidFill>
                <a:latin typeface="Georgia" pitchFamily="1" panose="2263545234"/>
              </a:rPr>
              <a:t>E MESSAGE DU SALUT EST ANNONCÉ À TOUS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00"/>
              </a:spcBef>
              <a:spcAft>
                <a:spcPts val="0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Remplis de l’Esprit Saint, les apôtres sont dès lors devenus des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témoins puissants et efficaces du Christ ressuscité. Ils ont commencé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à annoncer la bonne nouvelle du salut, proclamant que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«maintenant,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sans loi, la justice de Dieu est manifestée, comme en témoignent la Loi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et les Prophètes : la justice de Dieu par la foi en Jésus Christ envers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tous, et sur tous ceux qui croient. En effet, il n'y a pas de différence,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car tous ont péché et sont privés de la gloire de Dieu.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Tous ceux qui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croient sont justifiés gratuitement par sa grâce, par la rédemption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qui est dans le Christ Jésus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, lui que Dieu a présenté pour propitiatoire,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par la foi en son sang, afin de montrer sa justice (parce que les péchés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précédents avaient été supportés au temps de la patience de Dieu), en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vue de montrer sa justice dans le temps présent, de sorte qu'il est juste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et qu'il justifie celui qui est de la foi en Jésus »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(Romains 3. 21-26).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80"/>
              </a:spcBef>
              <a:spcAft>
                <a:spcPts val="115"/>
              </a:spcAft>
            </a:pP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Ainsi, les apôtres ont montré à tous que </a:t>
            </a:r>
            <a:r>
              <a:rPr lang="fr-FR" sz="1200" b="1" spc="-10">
                <a:solidFill>
                  <a:srgbClr val="000000"/>
                </a:solidFill>
                <a:latin typeface="Calibri" pitchFamily="1" panose="2263545234"/>
              </a:rPr>
              <a:t>le Ciel était accessible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et que Dieu était favorable au pécheur. Aujourd’hui encore, leur mes-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sage de grâce demeure et tout homme est invité à se repentir devant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Dieu :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b="1" i="1" spc="-10">
                <a:solidFill>
                  <a:srgbClr val="000000"/>
                </a:solidFill>
                <a:latin typeface="Calibri" pitchFamily="1" panose="2263545234"/>
              </a:rPr>
              <a:t>Dieu... ordonne maintenant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aux hommes que tous, en tous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lieux, ils se repentent; parce qu'il a fixé un jour où il doit juger avec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justice la terre habitée, par l'Homme qu'il a destiné à cela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(Jésus)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, ce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dont il a donné une preuve certaine à tous, en le ressuscitant d'entre </a:t>
            </a:r>
            <a:r>
              <a:rPr lang="fr-FR" sz="1200" i="1" spc="-10">
                <a:solidFill>
                  <a:srgbClr val="000000"/>
                </a:solidFill>
                <a:latin typeface="Calibri" pitchFamily="1" panose="2263545234"/>
              </a:rPr>
              <a:t>les morts» </a:t>
            </a:r>
            <a:r>
              <a:rPr lang="fr-FR" sz="1200" spc="-10">
                <a:solidFill>
                  <a:srgbClr val="000000"/>
                </a:solidFill>
                <a:latin typeface="Calibri" pitchFamily="1" panose="2263545234"/>
              </a:rPr>
              <a:t>(Actes 17. 30-31). </a:t>
            </a:r>
          </a:p>
        </p:txBody>
      </p:sp>
      <p:sp>
        <p:nvSpPr>
          <p:cNvPr id="36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5 </a:t>
            </a:r>
          </a:p>
        </p:txBody>
      </p:sp>
      <p:cxnSp>
        <p:nvCxnSpPr>
          <p:cNvPr id="37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38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39" name=""/>
        <p:cNvGrpSpPr/>
        <p:nvPr/>
      </p:nvGrpSpPr>
      <p:grpSpPr/>
      <p:sp>
        <p:nvSpPr>
          <p:cNvPr id="41" name=""/>
          <p:cNvSpPr/>
          <p:nvPr>
            <p:ph type="body" idx="10"/>
          </p:nvPr>
        </p:nvSpPr>
        <p:spPr>
          <a:xfrm>
            <a:off x="798830" y="0"/>
            <a:ext cx="423164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4572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42" name=""/>
          <p:cNvSpPr/>
          <p:nvPr>
            <p:ph type="body" idx="10"/>
          </p:nvPr>
        </p:nvSpPr>
        <p:spPr>
          <a:xfrm>
            <a:off x="650875" y="728345"/>
            <a:ext cx="4379595" cy="6396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10">
                <a:solidFill>
                  <a:srgbClr val="000000"/>
                </a:solidFill>
                <a:latin typeface="Georgia" pitchFamily="1" panose="2263545234"/>
              </a:rPr>
              <a:t>1.5 C</a:t>
            </a:r>
            <a:r>
              <a:rPr lang="fr-FR" sz="1050" b="1" spc="10">
                <a:solidFill>
                  <a:srgbClr val="000000"/>
                </a:solidFill>
                <a:latin typeface="Georgia" pitchFamily="1" panose="2263545234"/>
              </a:rPr>
              <a:t>EUX QUI ACCEPTENT LA BONNE NOUVELLE </a:t>
            </a:r>
          </a:p>
          <a:p>
            <a:pPr marL="411480" marR="45720"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DU SALUT SONT SAUVÉS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REÇOIVENT LA VIE DIVINE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ET DEVIENNENT ENFANTS DE DIEU </a:t>
            </a:r>
          </a:p>
          <a:p>
            <a:pPr marL="45720" marR="45720" indent="365760" algn="just">
              <a:lnSpc>
                <a:spcPts val="1500"/>
              </a:lnSpc>
              <a:spcBef>
                <a:spcPts val="850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Ceux qui acceptent et croient ce message —Jésus mort pour eux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et ressuscité— sont pardonnés, sauvés et reçoivent la vie nouvelle qui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vient de Dieu.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A tous ceux qui l’ont reçu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(qui ont reçu Jésus)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, il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leur a donné le droit d’être enfants de Dieu, c’est-à-dire à ceux qui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croient en son nom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(Jean 1. 12).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Désormais ils sont nés de Dieu, nés de nouveau et appartiennent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à la famille de Dieu. Ces personnes peuvent maintenant dire: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«Voyez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de quel amour le Père nous a fait don, que nous soyons appelés enfants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de Dieu... Bien-aimés, </a:t>
            </a:r>
            <a:r>
              <a:rPr lang="fr-FR" sz="1200" b="1" i="1" spc="-15">
                <a:solidFill>
                  <a:srgbClr val="000000"/>
                </a:solidFill>
                <a:latin typeface="Calibri" pitchFamily="1" panose="2263545234"/>
              </a:rPr>
              <a:t>nous sommes maintenant enfants de Dieu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(1 Jean 3. 1, 2). </a:t>
            </a:r>
          </a:p>
          <a:p>
            <a:pPr marL="411480" marR="45720" indent="-365760" algn="l">
              <a:lnSpc>
                <a:spcPts val="1500"/>
              </a:lnSpc>
              <a:spcBef>
                <a:spcPts val="3095"/>
              </a:spcBef>
              <a:spcAft>
                <a:spcPts val="0"/>
              </a:spcAft>
            </a:pP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1.6 L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ES ENFANTS DE 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IEU SONT APPELÉS CHRÉTIENS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ILS SONT UN NOUVEAU PEUPLE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LE PEUPLE DE </a:t>
            </a:r>
            <a:r>
              <a:rPr lang="fr-FR" sz="1400" b="1" spc="-5">
                <a:solidFill>
                  <a:srgbClr val="000000"/>
                </a:solidFill>
                <a:latin typeface="Georgia" pitchFamily="1" panose="2263545234"/>
              </a:rPr>
              <a:t>D</a:t>
            </a:r>
            <a:r>
              <a:rPr lang="fr-FR" sz="1050" b="1" spc="-5">
                <a:solidFill>
                  <a:srgbClr val="000000"/>
                </a:solidFill>
                <a:latin typeface="Georgia" pitchFamily="1" panose="2263545234"/>
              </a:rPr>
              <a:t>IEU </a:t>
            </a:r>
          </a:p>
          <a:p>
            <a:pPr marL="45720" marR="45720" indent="365760" algn="just">
              <a:lnSpc>
                <a:spcPts val="1500"/>
              </a:lnSpc>
              <a:spcBef>
                <a:spcPts val="75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Ces personnes qui croient individuellement en Jésus, mort pour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chacun d’eux, sont appelés chrétiens, c’est-à-dire des petits Christ.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Ce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fut aussi à Antioche que, pour la première fois, les disciples furent nom-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més chrétiens»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(Actes 11. 26). Ils étaient appelés ainsi, parce qu’ils vi-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vaient comme le Christ. </a:t>
            </a:r>
          </a:p>
          <a:p>
            <a:pPr marL="45720" marR="45720" indent="365760" algn="just">
              <a:lnSpc>
                <a:spcPts val="1500"/>
              </a:lnSpc>
              <a:spcBef>
                <a:spcPts val="30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Ces chrétiens ne vivent plus pour eux-mêmes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mais vivent pour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Christ, selon ce qu’il est écrit :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Il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(Jésus)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est mort pour tous afin que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ceux qui vivent ne vivent plus pour eux-mêmes, mais pour celui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pour eux est mort et a été ressuscité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» (2 Corinthiens 5. 15).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85"/>
              </a:spcBef>
              <a:spcAft>
                <a:spcPts val="7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Ces chrétiens forment, ensemble, un peuple mis à part pour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Dieu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, un peuple que Dieu a racheté par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«sang précieux de Christ»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(1 Pierre 1. 19). </a:t>
            </a:r>
          </a:p>
        </p:txBody>
      </p:sp>
      <p:sp>
        <p:nvSpPr>
          <p:cNvPr id="43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6 </a:t>
            </a:r>
          </a:p>
        </p:txBody>
      </p:sp>
      <p:cxnSp>
        <p:nvCxnSpPr>
          <p:cNvPr id="44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45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46" name=""/>
        <p:cNvGrpSpPr/>
        <p:nvPr/>
      </p:nvGrpSpPr>
      <p:grpSpPr/>
      <p:sp>
        <p:nvSpPr>
          <p:cNvPr id="48" name=""/>
          <p:cNvSpPr/>
          <p:nvPr>
            <p:ph type="body" idx="10"/>
          </p:nvPr>
        </p:nvSpPr>
        <p:spPr>
          <a:xfrm>
            <a:off x="657225" y="0"/>
            <a:ext cx="423799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49" name=""/>
          <p:cNvSpPr/>
          <p:nvPr>
            <p:ph type="body" idx="10"/>
          </p:nvPr>
        </p:nvSpPr>
        <p:spPr>
          <a:xfrm>
            <a:off x="657225" y="728345"/>
            <a:ext cx="4379595" cy="6472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Aujourd’hui encore, nous sommes dans la période de la grâce ;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Dieu continue à ajouter à son nouveau peuple tous ceux qui croient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en son Fils Jésus, issus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de toute tribu, et langue, et peuple, et nation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(Apocalypse 5. 9), qu’ils soient Juifs ou non-Juifs. </a:t>
            </a:r>
          </a:p>
          <a:p>
            <a:pPr marL="411480" marR="45720" indent="0" algn="just">
              <a:lnSpc>
                <a:spcPts val="1200"/>
              </a:lnSpc>
              <a:spcBef>
                <a:spcPts val="2520"/>
              </a:spcBef>
              <a:spcAft>
                <a:spcPts val="0"/>
              </a:spcAft>
            </a:pPr>
            <a:r>
              <a:rPr lang="fr-FR" sz="1200" b="1" spc="-15">
                <a:solidFill>
                  <a:srgbClr val="000000"/>
                </a:solidFill>
                <a:latin typeface="Calibri" pitchFamily="1" panose="2263545234"/>
              </a:rPr>
              <a:t>Que devient alors israël, peuple qui devait accueillir le Messie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265"/>
              </a:spcBef>
              <a:spcAft>
                <a:spcPts val="0"/>
              </a:spcAft>
            </a:pP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Israël est pour un temps mis de côté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pour cause d’incrédulité »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(Romains 11. 20), incrédulité qui a entraîné le rejet de Christ, son Messie.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Israël, dans son ensemble, est donc, pendant cette période, privé des </a:t>
            </a:r>
            <a:r>
              <a:rPr lang="fr-FR" sz="1200" spc="0">
                <a:solidFill>
                  <a:srgbClr val="000000"/>
                </a:solidFill>
                <a:latin typeface="Calibri" pitchFamily="1" panose="2263545234"/>
              </a:rPr>
              <a:t>bénédictions sur la terre. </a:t>
            </a:r>
          </a:p>
          <a:p>
            <a:pPr marL="320040" marR="685800" indent="-274320" algn="l">
              <a:lnSpc>
                <a:spcPts val="1500"/>
              </a:lnSpc>
              <a:spcBef>
                <a:spcPts val="3025"/>
              </a:spcBef>
              <a:spcAft>
                <a:spcPts val="0"/>
              </a:spcAft>
            </a:pP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1.7 L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ES CHRÉTIENS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PEUPLE RACHETÉ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,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SONT 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UN PEUPLE CÉLESTE </a:t>
            </a:r>
            <a:r>
              <a:rPr lang="fr-FR" sz="1450" b="1" spc="0">
                <a:solidFill>
                  <a:srgbClr val="000000"/>
                </a:solidFill>
                <a:latin typeface="Georgia" pitchFamily="1" panose="2263545234"/>
              </a:rPr>
              <a:t>: 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ILS ATTENDENT LE RETOUR 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DU </a:t>
            </a:r>
            <a:r>
              <a:rPr lang="fr-FR" sz="1100" b="1" spc="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100" b="1" spc="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800" b="1" spc="0">
                <a:solidFill>
                  <a:srgbClr val="000000"/>
                </a:solidFill>
                <a:latin typeface="Georgia" pitchFamily="1" panose="2263545234"/>
              </a:rPr>
              <a:t>ÉSUS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65"/>
              </a:spcBef>
              <a:spcAft>
                <a:spcPts val="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Les chrétiens nés de nouveau sont un peuple céleste, méconnu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et retiré spirituellement du monde, pour appartenir à Christ, leur Sei-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gneur,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qui s’est donné lui-même pour nos péchés, afin de nous retirer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du présent siècle mauvais, selon la volonté de notre Dieu et Père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(Galates 1. 4). Certes, ils vivent physiquement sur la terre, mais leurs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pensées sont en opposition avec l’esprit du monde. étant un peuple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céleste, les rachetés de Christ attendent du ciel Jésus qui vient, car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« notre cité à nous se trouve dans les cieux, d’où aussi nous attendons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le Seigneur Jésus Christ comme Sauveur »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(Philippiens 3. 20).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70"/>
              </a:spcBef>
              <a:spcAft>
                <a:spcPts val="70"/>
              </a:spcAft>
            </a:pP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Les chrétiens, peuple racheté de Christ, sont donc bien différents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du peuple d’Israël, parce que toutes leurs bénédictions sont avec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Christ, qui est dans le ciel. Ils attendent «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la bienheureuse espérance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et l'apparition de la gloire de notre grand Dieu et Sauveur Jésus Christ,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qui s'est donné lui-même pour nous, afin de nous racheter de toute ini-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quité et de purifier pour lui-même un peuple qui lui appartienne en </a:t>
            </a:r>
            <a:r>
              <a:rPr lang="fr-FR" sz="1200" i="1" spc="-15">
                <a:solidFill>
                  <a:srgbClr val="000000"/>
                </a:solidFill>
                <a:latin typeface="Calibri" pitchFamily="1" panose="2263545234"/>
              </a:rPr>
              <a:t>propre, zélé pour les bonnes œuvres </a:t>
            </a:r>
            <a:r>
              <a:rPr lang="fr-FR" sz="1200" spc="-15">
                <a:solidFill>
                  <a:srgbClr val="000000"/>
                </a:solidFill>
                <a:latin typeface="Calibri" pitchFamily="1" panose="2263545234"/>
              </a:rPr>
              <a:t>» (Tite 2. 13-14). </a:t>
            </a:r>
          </a:p>
        </p:txBody>
      </p:sp>
      <p:sp>
        <p:nvSpPr>
          <p:cNvPr id="50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7 </a:t>
            </a:r>
          </a:p>
        </p:txBody>
      </p:sp>
      <p:cxnSp>
        <p:nvCxnSpPr>
          <p:cNvPr id="51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52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53" name=""/>
        <p:cNvGrpSpPr/>
        <p:nvPr/>
      </p:nvGrpSpPr>
      <p:grpSpPr/>
      <p:sp>
        <p:nvSpPr>
          <p:cNvPr id="55" name=""/>
          <p:cNvSpPr/>
          <p:nvPr>
            <p:ph type="body" idx="10"/>
          </p:nvPr>
        </p:nvSpPr>
        <p:spPr>
          <a:xfrm>
            <a:off x="798830" y="0"/>
            <a:ext cx="4236720" cy="12433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1050" i="1" spc="-30">
                <a:solidFill>
                  <a:srgbClr val="000000"/>
                </a:solidFill>
                <a:latin typeface="Calibri" pitchFamily="1" panose="2263545234"/>
              </a:rPr>
              <a:t>Ce que dit la Bible sur ... </a:t>
            </a:r>
          </a:p>
        </p:txBody>
      </p:sp>
      <p:sp>
        <p:nvSpPr>
          <p:cNvPr id="56" name=""/>
          <p:cNvSpPr/>
          <p:nvPr>
            <p:ph type="body" idx="10"/>
          </p:nvPr>
        </p:nvSpPr>
        <p:spPr>
          <a:xfrm>
            <a:off x="655955" y="1243330"/>
            <a:ext cx="4379595" cy="217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45720" marR="0" indent="0" algn="ctr">
              <a:lnSpc>
                <a:spcPts val="1900"/>
              </a:lnSpc>
              <a:spcAft>
                <a:spcPts val="0"/>
              </a:spcAft>
            </a:pP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2. L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E RETOUR DU </a:t>
            </a: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EIGNEUR </a:t>
            </a:r>
            <a:r>
              <a:rPr lang="fr-FR" sz="1800" b="1" spc="20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350" b="1" spc="20">
                <a:solidFill>
                  <a:srgbClr val="000000"/>
                </a:solidFill>
                <a:latin typeface="Georgia" pitchFamily="1" panose="2263545234"/>
              </a:rPr>
              <a:t>ÉSUS </a:t>
            </a:r>
          </a:p>
        </p:txBody>
      </p:sp>
      <p:sp>
        <p:nvSpPr>
          <p:cNvPr id="57" name=""/>
          <p:cNvSpPr/>
          <p:nvPr>
            <p:ph type="body" idx="10"/>
          </p:nvPr>
        </p:nvSpPr>
        <p:spPr>
          <a:xfrm>
            <a:off x="655955" y="1461135"/>
            <a:ext cx="4379595" cy="55238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9565" rIns="0" bIns="0" anchor="t"/>
          <a:lstStyle/>
          <a:p>
            <a:pPr marL="45720" marR="0" indent="0" algn="l">
              <a:lnSpc>
                <a:spcPts val="1500"/>
              </a:lnSpc>
              <a:spcAft>
                <a:spcPts val="0"/>
              </a:spcAft>
            </a:pP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2.1 L</a:t>
            </a:r>
            <a:r>
              <a:rPr lang="fr-FR" sz="1050" b="1" spc="5">
                <a:solidFill>
                  <a:srgbClr val="000000"/>
                </a:solidFill>
                <a:latin typeface="Georgia" pitchFamily="1" panose="2263545234"/>
              </a:rPr>
              <a:t>ES PROMESSES DE CE RETOUR</a:t>
            </a:r>
            <a:r>
              <a:rPr lang="fr-FR" sz="1400" b="1" spc="5">
                <a:solidFill>
                  <a:srgbClr val="000000"/>
                </a:solidFill>
                <a:latin typeface="Georgia" pitchFamily="1" panose="2263545234"/>
              </a:rPr>
              <a:t>, </a:t>
            </a:r>
          </a:p>
          <a:p>
            <a:pPr marL="411480" marR="0" indent="0" algn="l">
              <a:lnSpc>
                <a:spcPts val="1200"/>
              </a:lnSpc>
              <a:spcBef>
                <a:spcPts val="360"/>
              </a:spcBef>
              <a:spcAft>
                <a:spcPts val="0"/>
              </a:spcAft>
            </a:pP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LA GRANDE ESPÉRANCE DES CHRÉTIENS </a:t>
            </a:r>
          </a:p>
          <a:p>
            <a:pPr marL="45720" marR="45720" indent="365760" algn="just">
              <a:lnSpc>
                <a:spcPts val="1500"/>
              </a:lnSpc>
              <a:spcBef>
                <a:spcPts val="81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a promis à ceux qui croient en Lui :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Dans la maison de mon Père, il y a de nombreuses demeures; s'il en était autrement, je vous l'aurais dit, car je vais vous préparer une place. Et si je m'en vais et que je vous prépare une place, </a:t>
            </a:r>
            <a:r>
              <a:rPr lang="fr-FR" sz="1200" b="1" i="1" spc="0">
                <a:solidFill>
                  <a:srgbClr val="000000"/>
                </a:solidFill>
                <a:latin typeface="Calibri" pitchFamily="1" panose="2263545234"/>
              </a:rPr>
              <a:t>je reviendrai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et je vous prendrai au-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près de moi, afin que là où moi je suis, vous, vous soyez aussi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</a:t>
            </a:r>
          </a:p>
          <a:p>
            <a:pPr marL="45720" marR="0" indent="0" algn="just">
              <a:lnSpc>
                <a:spcPts val="1200"/>
              </a:lnSpc>
              <a:spcBef>
                <a:spcPts val="320"/>
              </a:spcBef>
              <a:spcAft>
                <a:spcPts val="0"/>
              </a:spcAft>
            </a:pPr>
            <a:r>
              <a:rPr lang="fr-FR" sz="1250" spc="-20">
                <a:solidFill>
                  <a:srgbClr val="000000"/>
                </a:solidFill>
                <a:latin typeface="Calibri" pitchFamily="1" panose="2263545234"/>
              </a:rPr>
              <a:t>(Jean 14. 2-3).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95"/>
              </a:spcBef>
              <a:spcAft>
                <a:spcPts val="0"/>
              </a:spcAft>
            </a:pPr>
            <a:r>
              <a:rPr lang="fr-FR" sz="1250" spc="-5">
                <a:solidFill>
                  <a:srgbClr val="000000"/>
                </a:solidFill>
                <a:latin typeface="Calibri" pitchFamily="1" panose="2263545234"/>
              </a:rPr>
              <a:t>De plus, Jésus dit: « </a:t>
            </a:r>
            <a:r>
              <a:rPr lang="fr-FR" sz="1200" i="1" spc="-5">
                <a:solidFill>
                  <a:srgbClr val="000000"/>
                </a:solidFill>
                <a:latin typeface="Calibri" pitchFamily="1" panose="2263545234"/>
              </a:rPr>
              <a:t>Voici, je viens bientôt. Bienheureux celui qui garde les paroles de la prophétie de ce livre </a:t>
            </a:r>
            <a:r>
              <a:rPr lang="fr-FR" sz="1250" spc="-5">
                <a:solidFill>
                  <a:srgbClr val="000000"/>
                </a:solidFill>
                <a:latin typeface="Calibri" pitchFamily="1" panose="2263545234"/>
              </a:rPr>
              <a:t>» (Apocalypse 22. 7). </a:t>
            </a:r>
          </a:p>
          <a:p>
            <a:pPr marL="411480" marR="868680" indent="-365760" algn="l">
              <a:lnSpc>
                <a:spcPts val="1500"/>
              </a:lnSpc>
              <a:spcBef>
                <a:spcPts val="3040"/>
              </a:spcBef>
              <a:spcAft>
                <a:spcPts val="0"/>
              </a:spcAft>
            </a:pP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2.2 I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L N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’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Y AURA PAS DE SIGNE PARTICULIER ANNONÇANT LE RETOUR DU </a:t>
            </a:r>
            <a:r>
              <a:rPr lang="fr-FR" sz="1400" b="1" spc="0">
                <a:solidFill>
                  <a:srgbClr val="000000"/>
                </a:solidFill>
                <a:latin typeface="Georgia" pitchFamily="1" panose="2263545234"/>
              </a:rPr>
              <a:t>S</a:t>
            </a:r>
            <a:r>
              <a:rPr lang="fr-FR" sz="1050" b="1" spc="0">
                <a:solidFill>
                  <a:srgbClr val="000000"/>
                </a:solidFill>
                <a:latin typeface="Georgia" pitchFamily="1" panose="2263545234"/>
              </a:rPr>
              <a:t>EIGNEUR POUR PRENDRE SON PEUPLE RACHETÉ </a:t>
            </a:r>
          </a:p>
          <a:p>
            <a:pPr marL="45720" marR="45720" indent="365760" algn="just">
              <a:lnSpc>
                <a:spcPts val="1500"/>
              </a:lnSpc>
              <a:spcBef>
                <a:spcPts val="85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Ainsi, à tout instant peut retentir le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«cri de commandement»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(1 Thessaloniciens 4. 16), cri qui annonce l’arrivée du Seigneur pour prendre les chrétiens qui sont nés de nouveau. </a:t>
            </a:r>
          </a:p>
          <a:p>
            <a:pPr marL="45720" marR="0" indent="0" algn="l">
              <a:lnSpc>
                <a:spcPts val="1500"/>
              </a:lnSpc>
              <a:spcBef>
                <a:spcPts val="3070"/>
              </a:spcBef>
              <a:spcAft>
                <a:spcPts val="0"/>
              </a:spcAft>
            </a:pP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2.3 L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E RETOUR DE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J</a:t>
            </a:r>
            <a:r>
              <a:rPr lang="fr-FR" sz="1050" b="1" spc="15">
                <a:solidFill>
                  <a:srgbClr val="000000"/>
                </a:solidFill>
                <a:latin typeface="Georgia" pitchFamily="1" panose="2263545234"/>
              </a:rPr>
              <a:t>ÉSUS SE FERA EN DEUX ÉTAPES </a:t>
            </a:r>
            <a:r>
              <a:rPr lang="fr-FR" sz="1400" b="1" spc="15">
                <a:solidFill>
                  <a:srgbClr val="000000"/>
                </a:solidFill>
                <a:latin typeface="Georgia" pitchFamily="1" panose="2263545234"/>
              </a:rPr>
              <a:t>: </a:t>
            </a:r>
          </a:p>
          <a:p>
            <a:pPr marL="45720" marR="45720" indent="365760" algn="just">
              <a:lnSpc>
                <a:spcPts val="1500"/>
              </a:lnSpc>
              <a:spcBef>
                <a:spcPts val="905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Wingdings" pitchFamily="2" panose="2263545234"/>
              </a:rPr>
              <a:t>Ø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une première étape, en rapport avec l’église,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exclusivement composée de l’ensemble de tous ceux qui ont cru en Jésus, pour l’en-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lever et l’amener au ciel. </a:t>
            </a:r>
          </a:p>
        </p:txBody>
      </p:sp>
      <p:sp>
        <p:nvSpPr>
          <p:cNvPr id="58" name=""/>
          <p:cNvSpPr/>
          <p:nvPr>
            <p:ph type="body" idx="10"/>
          </p:nvPr>
        </p:nvSpPr>
        <p:spPr>
          <a:xfrm>
            <a:off x="429895" y="0"/>
            <a:ext cx="368935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30835" rIns="0" bIns="0" anchor="t"/>
          <a:lstStyle/>
          <a:p>
            <a:pPr marL="45720" marR="0" indent="0" algn="l">
              <a:lnSpc>
                <a:spcPts val="10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8 </a:t>
            </a:r>
          </a:p>
        </p:txBody>
      </p:sp>
      <p:cxnSp>
        <p:nvCxnSpPr>
          <p:cNvPr id="59" name=""/>
          <p:cNvCxnSpPr/>
          <p:nvPr/>
        </p:nvCxnSpPr>
        <p:spPr>
          <a:xfrm>
            <a:off x="719455" y="1469390"/>
            <a:ext cx="4249420" cy="0"/>
          </a:xfrm>
          <a:prstGeom prst="line">
            <a:avLst/>
          </a:prstGeom>
          <a:ln w="15240" cmpd="sng">
            <a:solidFill>
              <a:srgbClr val="000000"/>
            </a:solidFill>
          </a:ln>
        </p:spPr>
      </p:cxnSp>
      <p:cxnSp>
        <p:nvCxnSpPr>
          <p:cNvPr id="60" name=""/>
          <p:cNvCxnSpPr/>
          <p:nvPr/>
        </p:nvCxnSpPr>
        <p:spPr>
          <a:xfrm>
            <a:off x="0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61" name=""/>
          <p:cNvCxnSpPr/>
          <p:nvPr/>
        </p:nvCxnSpPr>
        <p:spPr>
          <a:xfrm>
            <a:off x="429895" y="463550"/>
            <a:ext cx="368935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</p:bgPr>
    </p:bg>
    <p:spTree>
      <p:nvGrpSpPr>
        <p:cNvPr id="62" name=""/>
        <p:cNvGrpSpPr/>
        <p:nvPr/>
      </p:nvGrpSpPr>
      <p:grpSpPr/>
      <p:sp>
        <p:nvSpPr>
          <p:cNvPr id="64" name=""/>
          <p:cNvSpPr/>
          <p:nvPr>
            <p:ph type="body" idx="10"/>
          </p:nvPr>
        </p:nvSpPr>
        <p:spPr>
          <a:xfrm>
            <a:off x="658495" y="0"/>
            <a:ext cx="4236720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56235" rIns="0" bIns="0" anchor="t"/>
          <a:lstStyle/>
          <a:p>
            <a:pPr marL="45720" marR="45720" indent="0" algn="r">
              <a:lnSpc>
                <a:spcPts val="1100"/>
              </a:lnSpc>
              <a:spcAft>
                <a:spcPts val="0"/>
              </a:spcAft>
            </a:pPr>
            <a:r>
              <a:rPr lang="fr-FR" sz="1000" i="1" spc="0">
                <a:solidFill>
                  <a:srgbClr val="000000"/>
                </a:solidFill>
                <a:latin typeface="Calibri" pitchFamily="1" panose="2263545234"/>
              </a:rPr>
              <a:t>La résurrection et l’enlèvement des chrétiens </a:t>
            </a:r>
          </a:p>
        </p:txBody>
      </p:sp>
      <p:sp>
        <p:nvSpPr>
          <p:cNvPr id="65" name=""/>
          <p:cNvSpPr/>
          <p:nvPr>
            <p:ph type="body" idx="10"/>
          </p:nvPr>
        </p:nvSpPr>
        <p:spPr>
          <a:xfrm>
            <a:off x="658495" y="722630"/>
            <a:ext cx="4379595" cy="63004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365760" algn="just">
              <a:lnSpc>
                <a:spcPts val="1500"/>
              </a:lnSpc>
              <a:spcAft>
                <a:spcPts val="0"/>
              </a:spcAft>
            </a:pPr>
            <a:r>
              <a:rPr lang="fr-FR" sz="1000" b="1" spc="-30">
                <a:solidFill>
                  <a:srgbClr val="000000"/>
                </a:solidFill>
                <a:latin typeface="Wingdings" pitchFamily="2" panose="2263545234"/>
              </a:rPr>
              <a:t>Ø </a:t>
            </a:r>
            <a:r>
              <a:rPr lang="fr-FR" sz="1200" b="1" spc="-30">
                <a:solidFill>
                  <a:srgbClr val="000000"/>
                </a:solidFill>
                <a:latin typeface="Calibri" pitchFamily="1" panose="2263545234"/>
              </a:rPr>
              <a:t>Une deuxième étape, en rapport avec le monde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. Cette fois-ci,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le Seigneur Jésus viendra avec l’église, devenue entre-temps son épouse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lors des noces de l’Agneau, pour établir sur la terre son règne de mille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ans : Jésus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« viendra pour être, dans ce jour-là, glorifié dans ses saints </a:t>
            </a:r>
            <a:r>
              <a:rPr lang="fr-FR" sz="1200" i="1" spc="-30">
                <a:solidFill>
                  <a:srgbClr val="000000"/>
                </a:solidFill>
                <a:latin typeface="Calibri" pitchFamily="1" panose="2263545234"/>
              </a:rPr>
              <a:t>et admiré dans tous ceux qui auront cru» </a:t>
            </a:r>
            <a:r>
              <a:rPr lang="fr-FR" sz="1250" spc="-30">
                <a:solidFill>
                  <a:srgbClr val="000000"/>
                </a:solidFill>
                <a:latin typeface="Calibri" pitchFamily="1" panose="2263545234"/>
              </a:rPr>
              <a:t>(2 Thessaloniciens 1. 10).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189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Ici, nous ne considérerons que la première étape du retour de 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Jésus, car elle est en rapport avec l’enlèvement des chrétiens, c’est-</a:t>
            </a: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à-dire de tous ceux qui ont cru en Lui et qui forment l’église. </a:t>
            </a:r>
          </a:p>
          <a:p>
            <a:pPr marL="685800" marR="1417320" indent="-457200" algn="l">
              <a:lnSpc>
                <a:spcPts val="1500"/>
              </a:lnSpc>
              <a:spcBef>
                <a:spcPts val="248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2.3.1 Pourquoi une première étape </a:t>
            </a:r>
            <a:r>
              <a:rPr lang="fr-FR" sz="1200" b="1" spc="0">
                <a:solidFill>
                  <a:srgbClr val="000000"/>
                </a:solidFill>
                <a:latin typeface="Georgia" pitchFamily="1" panose="2263545234"/>
              </a:rPr>
              <a:t>du retour de Jésus ? </a:t>
            </a:r>
          </a:p>
          <a:p>
            <a:pPr marL="45720" marR="45720" indent="365760" algn="just">
              <a:lnSpc>
                <a:spcPts val="1500"/>
              </a:lnSpc>
              <a:spcBef>
                <a:spcPts val="820"/>
              </a:spcBef>
              <a:spcAft>
                <a:spcPts val="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Première raison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pour enlever les chrétiens de cette scène de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péché, et les préserver des jugements qui accompagneront la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deuxième étape.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200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Parce que tu as gardé la parole de ma patience, moi aussi je te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garderai de l'heure de l'épreuve qui va venir sur la terre habitée tout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entière, pour éprouver ceux qui habitent sur la terre ».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Il dit :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« Je viens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bientôt; tiens ferme ce que tu as, afin que personne ne prenne ta cou-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ronne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(Apocalypse 3. 10-11).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0"/>
              </a:spcAft>
            </a:pP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Les chrétiens attendent donc «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des cieux son Fils qu'il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(Dieu)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a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ressuscité d'entre les morts, Jésus, qui nous délivre de la colère qui </a:t>
            </a:r>
            <a:r>
              <a:rPr lang="fr-FR" sz="1200" i="1" spc="0">
                <a:solidFill>
                  <a:srgbClr val="000000"/>
                </a:solidFill>
                <a:latin typeface="Calibri" pitchFamily="1" panose="2263545234"/>
              </a:rPr>
              <a:t>vient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» (1 Thessaloniciens 1. 10). </a:t>
            </a:r>
          </a:p>
          <a:p>
            <a:pPr marL="45720" marR="45720" indent="365760" algn="just">
              <a:lnSpc>
                <a:spcPts val="1500"/>
              </a:lnSpc>
              <a:spcBef>
                <a:spcPts val="2175"/>
              </a:spcBef>
              <a:spcAft>
                <a:spcPts val="70"/>
              </a:spcAft>
            </a:pPr>
            <a:r>
              <a:rPr lang="fr-FR" sz="1200" b="1" spc="0">
                <a:solidFill>
                  <a:srgbClr val="000000"/>
                </a:solidFill>
                <a:latin typeface="Calibri" pitchFamily="1" panose="2263545234"/>
              </a:rPr>
              <a:t>Deuxième raison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: pour que les croyants, qui ont aimé et suivi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Jésus pendant qu’il était méprisé par le monde, voient toutes les </a:t>
            </a:r>
            <a:r>
              <a:rPr lang="fr-FR" sz="1250" spc="0">
                <a:solidFill>
                  <a:srgbClr val="000000"/>
                </a:solidFill>
                <a:latin typeface="Calibri" pitchFamily="1" panose="2263545234"/>
              </a:rPr>
              <a:t>étapes de sa gloire, sur la terre et dans le ciel. </a:t>
            </a:r>
          </a:p>
        </p:txBody>
      </p:sp>
      <p:sp>
        <p:nvSpPr>
          <p:cNvPr id="66" name=""/>
          <p:cNvSpPr/>
          <p:nvPr>
            <p:ph type="body" idx="10"/>
          </p:nvPr>
        </p:nvSpPr>
        <p:spPr>
          <a:xfrm>
            <a:off x="4895215" y="0"/>
            <a:ext cx="365760" cy="463550"/>
          </a:xfrm>
          <a:prstGeom prst="rect">
            <a:avLst/>
          </a:prstGeom>
          <a:solidFill>
            <a:srgbClr val="000000"/>
          </a:solidFill>
          <a:ln w="0" cmpd="sng">
            <a:noFill/>
            <a:prstDash val="solid"/>
          </a:ln>
        </p:spPr>
        <p:txBody>
          <a:bodyPr vert="horz" lIns="0" tIns="342900" rIns="0" bIns="0" anchor="t"/>
          <a:lstStyle/>
          <a:p>
            <a:pPr marL="137160" marR="0" indent="0" algn="l">
              <a:lnSpc>
                <a:spcPts val="900"/>
              </a:lnSpc>
              <a:spcAft>
                <a:spcPts val="0"/>
              </a:spcAft>
            </a:pPr>
            <a:r>
              <a:rPr lang="fr-FR" sz="900" b="1" spc="0">
                <a:solidFill>
                  <a:srgbClr val="000000"/>
                </a:solidFill>
                <a:latin typeface="Calibri" pitchFamily="1" panose="2263545234"/>
              </a:rPr>
              <a:t>9 </a:t>
            </a:r>
          </a:p>
        </p:txBody>
      </p:sp>
      <p:cxnSp>
        <p:nvCxnSpPr>
          <p:cNvPr id="67" name=""/>
          <p:cNvCxnSpPr/>
          <p:nvPr/>
        </p:nvCxnSpPr>
        <p:spPr>
          <a:xfrm>
            <a:off x="5260975" y="521335"/>
            <a:ext cx="43053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  <p:cxnSp>
        <p:nvCxnSpPr>
          <p:cNvPr id="68" name=""/>
          <p:cNvCxnSpPr/>
          <p:nvPr/>
        </p:nvCxnSpPr>
        <p:spPr>
          <a:xfrm>
            <a:off x="4895215" y="463550"/>
            <a:ext cx="365760" cy="0"/>
          </a:xfrm>
          <a:prstGeom prst="line">
            <a:avLst/>
          </a:prstGeom>
          <a:ln w="39370" cmpd="sng">
            <a:solidFill>
              <a:srgbClr val="7E7E7E"/>
            </a:solidFill>
          </a:ln>
        </p:spPr>
      </p:cxnSp>
    </p:spTree>
  </p:cSld>
</p:sld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>
  <a:themeElements>
    <a:clrScheme name="Office">
      <a:dk1>
        <a:sysClr val="windowText"/>
      </a:dk1>
      <a:lt1>
        <a:sysClr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</a:theme>
</file>